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330" r:id="rId2"/>
    <p:sldId id="449" r:id="rId3"/>
    <p:sldId id="289" r:id="rId4"/>
    <p:sldId id="414" r:id="rId5"/>
    <p:sldId id="400" r:id="rId6"/>
    <p:sldId id="410" r:id="rId7"/>
    <p:sldId id="411" r:id="rId8"/>
    <p:sldId id="412" r:id="rId9"/>
    <p:sldId id="416" r:id="rId10"/>
    <p:sldId id="417" r:id="rId11"/>
    <p:sldId id="418" r:id="rId12"/>
    <p:sldId id="419" r:id="rId13"/>
    <p:sldId id="421" r:id="rId14"/>
    <p:sldId id="420" r:id="rId15"/>
    <p:sldId id="422" r:id="rId16"/>
    <p:sldId id="424" r:id="rId17"/>
    <p:sldId id="423" r:id="rId18"/>
    <p:sldId id="425" r:id="rId19"/>
    <p:sldId id="426" r:id="rId20"/>
    <p:sldId id="427" r:id="rId21"/>
    <p:sldId id="401" r:id="rId22"/>
    <p:sldId id="434" r:id="rId23"/>
    <p:sldId id="428" r:id="rId24"/>
    <p:sldId id="429" r:id="rId25"/>
    <p:sldId id="430" r:id="rId26"/>
    <p:sldId id="431" r:id="rId27"/>
    <p:sldId id="435" r:id="rId28"/>
    <p:sldId id="433" r:id="rId29"/>
    <p:sldId id="436" r:id="rId30"/>
    <p:sldId id="442" r:id="rId31"/>
    <p:sldId id="444" r:id="rId32"/>
    <p:sldId id="413" r:id="rId33"/>
    <p:sldId id="415" r:id="rId34"/>
    <p:sldId id="439" r:id="rId35"/>
    <p:sldId id="438" r:id="rId36"/>
    <p:sldId id="437" r:id="rId37"/>
    <p:sldId id="441" r:id="rId38"/>
    <p:sldId id="440" r:id="rId39"/>
    <p:sldId id="443" r:id="rId40"/>
    <p:sldId id="445" r:id="rId41"/>
    <p:sldId id="446" r:id="rId42"/>
    <p:sldId id="447" r:id="rId43"/>
    <p:sldId id="448" r:id="rId44"/>
    <p:sldId id="432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6144" userDrawn="1">
          <p15:clr>
            <a:srgbClr val="A4A3A4"/>
          </p15:clr>
        </p15:guide>
        <p15:guide id="2" orient="horz" pos="3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3746"/>
    <a:srgbClr val="233746"/>
    <a:srgbClr val="233645"/>
    <a:srgbClr val="233847"/>
    <a:srgbClr val="DA291C"/>
    <a:srgbClr val="121E29"/>
    <a:srgbClr val="9064CC"/>
    <a:srgbClr val="FFD100"/>
    <a:srgbClr val="00CC66"/>
    <a:srgbClr val="FF8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9" autoAdjust="0"/>
    <p:restoredTop sz="76671" autoAdjust="0"/>
  </p:normalViewPr>
  <p:slideViewPr>
    <p:cSldViewPr snapToGrid="0" snapToObjects="1">
      <p:cViewPr varScale="1">
        <p:scale>
          <a:sx n="65" d="100"/>
          <a:sy n="65" d="100"/>
        </p:scale>
        <p:origin x="1675" y="58"/>
      </p:cViewPr>
      <p:guideLst>
        <p:guide pos="6144"/>
        <p:guide orient="horz" pos="3696"/>
      </p:guideLst>
    </p:cSldViewPr>
  </p:slideViewPr>
  <p:outlineViewPr>
    <p:cViewPr>
      <p:scale>
        <a:sx n="33" d="100"/>
        <a:sy n="33" d="100"/>
      </p:scale>
      <p:origin x="0" y="-2299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704"/>
    </p:cViewPr>
  </p:sorterViewPr>
  <p:notesViewPr>
    <p:cSldViewPr snapToGrid="0" snapToObjects="1" showGuides="1">
      <p:cViewPr varScale="1">
        <p:scale>
          <a:sx n="83" d="100"/>
          <a:sy n="83" d="100"/>
        </p:scale>
        <p:origin x="3855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8CBCE6-D012-459A-8356-3376743445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FDE6D-C288-4D24-911F-557A79D21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E7084-7924-4ACD-A491-71C8902220B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32F02-4414-4D44-BA0C-8A566EB196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92BF4-EA57-4414-91AE-50E93C683D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2A3A1-6D19-40A9-AA3D-2D0A14E43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96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69229-4DCC-4D4F-99E9-1378CDE5E56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5BCC9-2D58-BC45-8057-F0927490C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2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94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90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37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D1344E-4869-4D4A-940C-1CA8CE837A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23430" y="2528653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700" b="1" spc="-150">
                <a:solidFill>
                  <a:srgbClr val="25374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C2342-CB09-EB43-9AE5-CFFC37C9911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23430" y="4203576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00" spc="0">
                <a:solidFill>
                  <a:srgbClr val="25374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</p:spTree>
    <p:extLst>
      <p:ext uri="{BB962C8B-B14F-4D97-AF65-F5344CB8AC3E}">
        <p14:creationId xmlns:p14="http://schemas.microsoft.com/office/powerpoint/2010/main" val="3505076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738" y="1333500"/>
            <a:ext cx="5288062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chemeClr val="tx1"/>
                </a:solidFill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1333500"/>
            <a:ext cx="5278918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chemeClr val="tx1"/>
                </a:solidFill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7C0A4E-F0F5-BE4B-A4E2-B30FB22DBF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1738" y="5024738"/>
            <a:ext cx="5284787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0F1D633-E4A8-504F-A385-0A6D0310C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1345" y="5024738"/>
            <a:ext cx="5286755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6097DE4-2D58-9F48-A5E5-D21F3555B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40476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5" y="1298448"/>
            <a:ext cx="5373198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8316" y="2185416"/>
            <a:ext cx="5391484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CE70E2-69C2-0143-9D3A-18C5F025E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0488" y="1298448"/>
            <a:ext cx="527761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FB09C-3870-2A4D-A9D8-F70837E4501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90488" y="2185416"/>
            <a:ext cx="5277612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78A031-37AD-504A-92DC-F014AEAFD6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6615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6465" y="1700784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63427" y="1700784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2B631D9-C77C-824C-BCBE-8B7BFAF111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00389" y="1700784"/>
            <a:ext cx="3470276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47D5C90-51D3-B846-A0DB-89367F8330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7239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heading,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6" y="1298448"/>
            <a:ext cx="3569033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8316" y="2185416"/>
            <a:ext cx="3569033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ts val="2000"/>
              </a:lnSpc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4EE19DC-8D4E-D341-8AA8-3FB30FDC4F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59607" y="1298448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2BD903-D929-C24D-98CA-F0E2548FB58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59607" y="2185416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ts val="2000"/>
              </a:lnSpc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4048257-3ABC-6D48-888B-07E54907D07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893263" y="1298448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D2C53F7-B3F3-6E4E-8CD8-FE8394323B47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893263" y="2185416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ts val="2000"/>
              </a:lnSpc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4A46A50-B903-3347-8772-58625E88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2E9CA0C-3C26-4A44-8287-9C4E9B9334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7062" y="922044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39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755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 userDrawn="1">
          <p15:clr>
            <a:srgbClr val="FBAE40"/>
          </p15:clr>
        </p15:guide>
        <p15:guide id="3" pos="114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B62BDF-09FE-7041-A88C-CA70903E37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0321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39B9B9-ED44-2447-974C-7B2A212A91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FB58AD4-B5F7-C348-B8E3-10DC77F1F9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062" y="922044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3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333501"/>
            <a:ext cx="7100887" cy="45501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D0FC58-C2A0-D94B-B6DA-C2E33F4259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99816" y="1333502"/>
            <a:ext cx="3568284" cy="4550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/>
            </a:lvl1pPr>
          </a:lstStyle>
          <a:p>
            <a:pPr lvl="0"/>
            <a:r>
              <a:rPr lang="en-US" sz="2000" dirty="0"/>
              <a:t>Brief caption or descriptive</a:t>
            </a:r>
          </a:p>
          <a:p>
            <a:pPr lvl="0"/>
            <a:r>
              <a:rPr lang="en-US" sz="2000" dirty="0"/>
              <a:t>Statement relating to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BCE58D-A19F-254D-833D-BE1804D1BD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25660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117" y="1333500"/>
            <a:ext cx="5284052" cy="3601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41FA6D0-835B-D64B-A6E9-EB320408D7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6833" y="1333500"/>
            <a:ext cx="5291267" cy="36165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2355" y="5056551"/>
            <a:ext cx="528405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662F84-B0B5-9A45-B477-D6B88CC092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76833" y="5056551"/>
            <a:ext cx="5291267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C7D8CEB-BB8E-1048-B979-FDAB5E5A6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84051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8404" y="1700783"/>
            <a:ext cx="3468945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2908" y="5056552"/>
            <a:ext cx="3473450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E29608CA-13F2-424A-983D-EF48D52663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60863" y="1700783"/>
            <a:ext cx="3471861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B79A963-562D-E543-9F8B-E434F10ED70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96238" y="1700783"/>
            <a:ext cx="3471862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62793B-8197-B643-B782-F262E1B1EA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0863" y="5056552"/>
            <a:ext cx="3465863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7BDA6846-9778-CB4D-9D85-1FD107D64C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96238" y="5056552"/>
            <a:ext cx="347186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DBB3E38-26B9-BC4F-B638-1520F3CBA3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2428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49E999-5AAE-264D-B5FC-F2DEEE9022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624"/>
            <a:ext cx="12192000" cy="685050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80388A0-2695-2A48-802A-F42B89DA2C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0982" y="2057400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700" b="1" spc="-15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Section Header 1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9FE708A-B440-0C47-A0B7-79CFDABE87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80982" y="3732323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00" spc="0">
                <a:solidFill>
                  <a:srgbClr val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</p:spTree>
    <p:extLst>
      <p:ext uri="{BB962C8B-B14F-4D97-AF65-F5344CB8AC3E}">
        <p14:creationId xmlns:p14="http://schemas.microsoft.com/office/powerpoint/2010/main" val="155495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290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486807-DA1D-D048-90AB-E2822BD41C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2908" y="4449079"/>
            <a:ext cx="2531227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6D5BD184-0386-3544-B7D9-244C594525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58277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4B1B318-FBD7-8E43-86FD-EEC72A8A9C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58276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C1820232-91B0-CF47-8C24-E93695570F4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92654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1CF3CBF-8AC0-7A4A-BEBA-56048F45F7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92655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B197E689-0629-A141-8425-3F37EF5125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93603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61D7ACE9-7568-EB49-A728-201210F65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36038" y="4449079"/>
            <a:ext cx="2532062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5933673-328F-E849-98D5-64D9C36BB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77915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E8D948-06BF-1A49-AA7A-949C7ACF6E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A45321-53A8-504C-85A7-E3F0601AE5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49"/>
            <a:ext cx="12192000" cy="685050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80388A0-2695-2A48-802A-F42B89DA2C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0982" y="2057400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700" b="1" spc="-15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Section Header 2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9FE708A-B440-0C47-A0B7-79CFDABE87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80982" y="3732323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00" spc="0">
                <a:solidFill>
                  <a:srgbClr val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</p:spTree>
    <p:extLst>
      <p:ext uri="{BB962C8B-B14F-4D97-AF65-F5344CB8AC3E}">
        <p14:creationId xmlns:p14="http://schemas.microsoft.com/office/powerpoint/2010/main" val="409534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8413AC-F5E7-D44A-84BC-B33084588B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624"/>
            <a:ext cx="12192000" cy="685050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80388A0-2695-2A48-802A-F42B89DA2C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0982" y="2057400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700" b="1" spc="-15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Section Header 3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9FE708A-B440-0C47-A0B7-79CFDABE87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80982" y="3732323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00" spc="0">
                <a:solidFill>
                  <a:srgbClr val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</p:spTree>
    <p:extLst>
      <p:ext uri="{BB962C8B-B14F-4D97-AF65-F5344CB8AC3E}">
        <p14:creationId xmlns:p14="http://schemas.microsoft.com/office/powerpoint/2010/main" val="941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672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093C5B-1855-FE4C-86A4-0F32F69CE0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58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672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F084496-630B-B247-8F21-A2A5A8508B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3162B4C-8AAC-054A-8207-7F3B050AE6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062" y="922044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10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No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807" y="1696243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/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1D3A31-960D-9646-B0DA-490E9DA721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47765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_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807" y="1696243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/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2597D4-1743-A446-927D-1A918D82A4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6A5158-AF52-2D44-853D-646A374584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062" y="922044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862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6728" y="1700784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81344" y="1700784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D92680-BEB4-DE46-B4B7-E9C06D2C2D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26381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B60024-6E61-7B4D-BE05-9B18B3BC630F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0" y="15624"/>
            <a:ext cx="12192000" cy="6850502"/>
          </a:xfrm>
          <a:prstGeom prst="rect">
            <a:avLst/>
          </a:prstGeom>
        </p:spPr>
      </p:pic>
      <p:sp>
        <p:nvSpPr>
          <p:cNvPr id="7" name="Rectangle 26">
            <a:extLst>
              <a:ext uri="{FF2B5EF4-FFF2-40B4-BE49-F238E27FC236}">
                <a16:creationId xmlns:a16="http://schemas.microsoft.com/office/drawing/2014/main" id="{B5346728-1A43-46F3-94F0-8646875C0BA6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173033" y="6305884"/>
            <a:ext cx="372187" cy="276985"/>
          </a:xfrm>
          <a:prstGeom prst="rect">
            <a:avLst/>
          </a:prstGeom>
        </p:spPr>
        <p:txBody>
          <a:bodyPr/>
          <a:lstStyle/>
          <a:p>
            <a:pPr lvl="0" algn="r"/>
            <a:fld id="{5266C0E3-FCB2-4D10-9980-6DFC0D8FABCB}" type="slidenum">
              <a:rPr lang="en-US" sz="1100">
                <a:solidFill>
                  <a:schemeClr val="accent6"/>
                </a:solidFill>
              </a:rPr>
              <a:pPr lvl="0" algn="r"/>
              <a:t>‹#›</a:t>
            </a:fld>
            <a:endParaRPr lang="en-US" sz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4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9" r:id="rId2"/>
    <p:sldLayoutId id="2147483720" r:id="rId3"/>
    <p:sldLayoutId id="2147483721" r:id="rId4"/>
    <p:sldLayoutId id="2147483726" r:id="rId5"/>
    <p:sldLayoutId id="2147483730" r:id="rId6"/>
    <p:sldLayoutId id="2147483658" r:id="rId7"/>
    <p:sldLayoutId id="2147483727" r:id="rId8"/>
    <p:sldLayoutId id="2147483659" r:id="rId9"/>
    <p:sldLayoutId id="2147483708" r:id="rId10"/>
    <p:sldLayoutId id="2147483660" r:id="rId11"/>
    <p:sldLayoutId id="2147483705" r:id="rId12"/>
    <p:sldLayoutId id="2147483707" r:id="rId13"/>
    <p:sldLayoutId id="2147483661" r:id="rId14"/>
    <p:sldLayoutId id="2147483703" r:id="rId15"/>
    <p:sldLayoutId id="2147483732" r:id="rId16"/>
    <p:sldLayoutId id="2147483710" r:id="rId17"/>
    <p:sldLayoutId id="2147483711" r:id="rId18"/>
    <p:sldLayoutId id="2147483714" r:id="rId19"/>
    <p:sldLayoutId id="2147483716" r:id="rId20"/>
    <p:sldLayoutId id="214748371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ACBF0"/>
          </p15:clr>
        </p15:guide>
        <p15:guide id="2" orient="horz" pos="2160" userDrawn="1">
          <p15:clr>
            <a:srgbClr val="5ACBF0"/>
          </p15:clr>
        </p15:guide>
        <p15:guide id="3" pos="456" userDrawn="1">
          <p15:clr>
            <a:srgbClr val="5ACBF0"/>
          </p15:clr>
        </p15:guide>
        <p15:guide id="4" pos="7224" userDrawn="1">
          <p15:clr>
            <a:srgbClr val="5ACBF0"/>
          </p15:clr>
        </p15:guide>
        <p15:guide id="5" orient="horz" pos="840" userDrawn="1">
          <p15:clr>
            <a:srgbClr val="5ACBF0"/>
          </p15:clr>
        </p15:guide>
        <p15:guide id="6" orient="horz" pos="1864" userDrawn="1">
          <p15:clr>
            <a:srgbClr val="5ACBF0"/>
          </p15:clr>
        </p15:guide>
        <p15:guide id="7" orient="horz" pos="2886" userDrawn="1">
          <p15:clr>
            <a:srgbClr val="5ACBF0"/>
          </p15:clr>
        </p15:guide>
        <p15:guide id="8" orient="horz" pos="3893" userDrawn="1">
          <p15:clr>
            <a:srgbClr val="5ACBF0"/>
          </p15:clr>
        </p15:guide>
        <p15:guide id="9" pos="1498" userDrawn="1">
          <p15:clr>
            <a:srgbClr val="5ACBF0"/>
          </p15:clr>
        </p15:guide>
        <p15:guide id="10" pos="1600" userDrawn="1">
          <p15:clr>
            <a:srgbClr val="5ACBF0"/>
          </p15:clr>
        </p15:guide>
        <p15:guide id="11" pos="2644" userDrawn="1">
          <p15:clr>
            <a:srgbClr val="5ACBF0"/>
          </p15:clr>
        </p15:guide>
        <p15:guide id="12" pos="2747" userDrawn="1">
          <p15:clr>
            <a:srgbClr val="5ACBF0"/>
          </p15:clr>
        </p15:guide>
        <p15:guide id="13" pos="3792" userDrawn="1">
          <p15:clr>
            <a:srgbClr val="5ACBF0"/>
          </p15:clr>
        </p15:guide>
        <p15:guide id="14" pos="3888" userDrawn="1">
          <p15:clr>
            <a:srgbClr val="5ACBF0"/>
          </p15:clr>
        </p15:guide>
        <p15:guide id="15" pos="4934" userDrawn="1">
          <p15:clr>
            <a:srgbClr val="5ACBF0"/>
          </p15:clr>
        </p15:guide>
        <p15:guide id="16" pos="5034" userDrawn="1">
          <p15:clr>
            <a:srgbClr val="5ACBF0"/>
          </p15:clr>
        </p15:guide>
        <p15:guide id="17" pos="6081" userDrawn="1">
          <p15:clr>
            <a:srgbClr val="5ACBF0"/>
          </p15:clr>
        </p15:guide>
        <p15:guide id="18" pos="618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FortiGate A-P Deployment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w</a:t>
            </a:r>
            <a:r>
              <a:rPr lang="en-US" dirty="0"/>
              <a:t>ith Azure Load Balancer</a:t>
            </a:r>
          </a:p>
        </p:txBody>
      </p:sp>
    </p:spTree>
    <p:extLst>
      <p:ext uri="{BB962C8B-B14F-4D97-AF65-F5344CB8AC3E}">
        <p14:creationId xmlns:p14="http://schemas.microsoft.com/office/powerpoint/2010/main" val="164485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3F3EF4AF-8A0A-4976-98C3-0DEEE6DC64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0936" y="1700213"/>
            <a:ext cx="2611725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94543B-50FE-4EBD-BD06-C32F38EA58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选择</a:t>
            </a:r>
            <a:r>
              <a:rPr lang="en-US" altLang="zh-CN" dirty="0"/>
              <a:t>external</a:t>
            </a:r>
            <a:r>
              <a:rPr lang="zh-CN" altLang="en-US" dirty="0"/>
              <a:t>子网</a:t>
            </a:r>
            <a:endParaRPr lang="en-US" altLang="zh-CN" dirty="0"/>
          </a:p>
          <a:p>
            <a:r>
              <a:rPr lang="zh-CN" altLang="en-US" dirty="0"/>
              <a:t>新建一个公用</a:t>
            </a:r>
            <a:r>
              <a:rPr lang="en-US" altLang="zh-CN" dirty="0"/>
              <a:t>IP</a:t>
            </a:r>
          </a:p>
          <a:p>
            <a:r>
              <a:rPr lang="zh-CN" altLang="en-US" dirty="0"/>
              <a:t>网络安全组选择高级</a:t>
            </a:r>
            <a:endParaRPr lang="en-US" altLang="zh-CN" dirty="0"/>
          </a:p>
          <a:p>
            <a:pPr lvl="1"/>
            <a:r>
              <a:rPr lang="zh-CN" altLang="en-US" dirty="0"/>
              <a:t>开放</a:t>
            </a:r>
            <a:r>
              <a:rPr lang="en-US" altLang="zh-CN" dirty="0"/>
              <a:t>22</a:t>
            </a:r>
            <a:r>
              <a:rPr lang="zh-CN" altLang="en-US" dirty="0"/>
              <a:t>和</a:t>
            </a:r>
            <a:r>
              <a:rPr lang="en-US" altLang="zh-CN" dirty="0"/>
              <a:t>443</a:t>
            </a:r>
            <a:r>
              <a:rPr lang="zh-CN" altLang="en-US" dirty="0"/>
              <a:t>端口</a:t>
            </a:r>
            <a:endParaRPr lang="en-US" altLang="zh-CN" dirty="0"/>
          </a:p>
          <a:p>
            <a:r>
              <a:rPr lang="zh-CN" altLang="en-US" dirty="0"/>
              <a:t>勾选置于现有负载均衡解决方案之后</a:t>
            </a:r>
            <a:endParaRPr lang="en-US" altLang="zh-CN" dirty="0"/>
          </a:p>
          <a:p>
            <a:r>
              <a:rPr lang="zh-CN" altLang="en-US" dirty="0"/>
              <a:t>选择之前创建的</a:t>
            </a:r>
            <a:r>
              <a:rPr lang="en-US" altLang="zh-CN" dirty="0"/>
              <a:t>inbound-public</a:t>
            </a:r>
            <a:r>
              <a:rPr lang="zh-CN" altLang="en-US" dirty="0"/>
              <a:t>负载均衡器</a:t>
            </a:r>
            <a:endParaRPr lang="en-US" altLang="zh-CN" dirty="0"/>
          </a:p>
          <a:p>
            <a:r>
              <a:rPr lang="zh-CN" altLang="en-US" dirty="0"/>
              <a:t>新建一个后端池</a:t>
            </a:r>
            <a:endParaRPr lang="en-US" altLang="zh-CN" dirty="0"/>
          </a:p>
          <a:p>
            <a:r>
              <a:rPr lang="zh-CN" altLang="en-US" dirty="0"/>
              <a:t>其它选项保持默认即可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20DAB26-3A10-4E25-8134-281870B77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FortiGate</a:t>
            </a:r>
            <a:endParaRPr lang="zh-CN" altLang="en-US" dirty="0"/>
          </a:p>
        </p:txBody>
      </p:sp>
      <p:pic>
        <p:nvPicPr>
          <p:cNvPr id="10" name="图片 9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16785F3D-EBC3-4B26-A755-977AE4025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133" y="1700784"/>
            <a:ext cx="25517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8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&#10;&#10;描述已自动生成">
            <a:extLst>
              <a:ext uri="{FF2B5EF4-FFF2-40B4-BE49-F238E27FC236}">
                <a16:creationId xmlns:a16="http://schemas.microsoft.com/office/drawing/2014/main" id="{C5443206-694C-49C4-8690-BF8A9F1A150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1909478"/>
            <a:ext cx="5181600" cy="320199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0B8B80-48CE-43CB-BA31-2739FD3B6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1335379"/>
            <a:ext cx="5181600" cy="4351338"/>
          </a:xfrm>
        </p:spPr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FortiGate VM</a:t>
            </a:r>
            <a:r>
              <a:rPr lang="zh-CN" altLang="en-US" dirty="0"/>
              <a:t>的接口公网地址登录，注意不是“概述”页面里面的公网地址，需要使用“网络”页面显示的</a:t>
            </a:r>
            <a:r>
              <a:rPr lang="en-US" altLang="zh-CN" dirty="0"/>
              <a:t>NIC</a:t>
            </a:r>
            <a:r>
              <a:rPr lang="zh-CN" altLang="en-US" dirty="0"/>
              <a:t>公共</a:t>
            </a:r>
            <a:r>
              <a:rPr lang="en-US" altLang="zh-CN" dirty="0"/>
              <a:t>IP</a:t>
            </a:r>
          </a:p>
          <a:p>
            <a:pPr lvl="1"/>
            <a:r>
              <a:rPr lang="zh-CN" altLang="en-US" dirty="0"/>
              <a:t>“概述”页面显示的是负载均衡器的公网地址（在创建</a:t>
            </a:r>
            <a:r>
              <a:rPr lang="en-US" altLang="zh-CN" dirty="0"/>
              <a:t>FortiGate VM</a:t>
            </a:r>
            <a:r>
              <a:rPr lang="zh-CN" altLang="en-US" dirty="0"/>
              <a:t>时已经加入负载均衡器的后端池）</a:t>
            </a:r>
            <a:endParaRPr lang="en-US" altLang="zh-CN" dirty="0"/>
          </a:p>
          <a:p>
            <a:pPr lvl="1"/>
            <a:r>
              <a:rPr lang="zh-CN" altLang="en-US" dirty="0"/>
              <a:t>负载均衡器还没有创建负载均衡规则，此时还不通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D86D158-EEED-41C1-95DF-BCE66E119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FortiGate</a:t>
            </a:r>
            <a:endParaRPr lang="zh-CN" altLang="en-US" dirty="0"/>
          </a:p>
        </p:txBody>
      </p:sp>
      <p:pic>
        <p:nvPicPr>
          <p:cNvPr id="8" name="图片 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47CA295-98F8-4CA9-B015-BCC6A8B63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344" y="4122322"/>
            <a:ext cx="5181600" cy="197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6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6EE0D18-EB65-4918-9C8A-7C140C04EC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738" y="5024738"/>
            <a:ext cx="5284787" cy="855662"/>
          </a:xfrm>
        </p:spPr>
        <p:txBody>
          <a:bodyPr/>
          <a:lstStyle/>
          <a:p>
            <a:r>
              <a:rPr lang="zh-CN" altLang="en-US" dirty="0"/>
              <a:t>使用创建虚拟机时在</a:t>
            </a:r>
            <a:r>
              <a:rPr lang="en-US" altLang="zh-CN" dirty="0"/>
              <a:t>Azure Portal</a:t>
            </a:r>
            <a:r>
              <a:rPr lang="zh-CN" altLang="en-US" dirty="0"/>
              <a:t>上填写的用户名密码登录（不是</a:t>
            </a:r>
            <a:r>
              <a:rPr lang="en-US" altLang="zh-CN" dirty="0"/>
              <a:t>admin</a:t>
            </a:r>
            <a:r>
              <a:rPr lang="zh-CN" altLang="en-US" dirty="0"/>
              <a:t>账号）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F69596E-AFF7-498C-BC1E-474130BACE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81345" y="5024738"/>
            <a:ext cx="5286755" cy="855662"/>
          </a:xfrm>
        </p:spPr>
        <p:txBody>
          <a:bodyPr/>
          <a:lstStyle/>
          <a:p>
            <a:r>
              <a:rPr lang="zh-CN" altLang="en-US" dirty="0"/>
              <a:t>上传</a:t>
            </a:r>
            <a:r>
              <a:rPr lang="en-US" altLang="zh-CN" dirty="0"/>
              <a:t>VM license</a:t>
            </a:r>
            <a:endParaRPr lang="en-US" dirty="0"/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85EA5F61-FDF4-4D82-8E47-C82F9B0BB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/>
          <a:lstStyle/>
          <a:p>
            <a:r>
              <a:rPr lang="zh-CN" altLang="en-US" dirty="0"/>
              <a:t>登录</a:t>
            </a:r>
            <a:r>
              <a:rPr lang="en-US" altLang="zh-CN" dirty="0"/>
              <a:t>FortiGate</a:t>
            </a:r>
            <a:endParaRPr lang="en-US" dirty="0"/>
          </a:p>
        </p:txBody>
      </p:sp>
      <p:pic>
        <p:nvPicPr>
          <p:cNvPr id="24" name="内容占位符 23" descr="图形用户界面, 应用程序&#10;&#10;描述已自动生成">
            <a:extLst>
              <a:ext uri="{FF2B5EF4-FFF2-40B4-BE49-F238E27FC236}">
                <a16:creationId xmlns:a16="http://schemas.microsoft.com/office/drawing/2014/main" id="{D2218CED-DA5A-4C00-A703-D3895D9382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1725" y="2101514"/>
            <a:ext cx="5278438" cy="2058072"/>
          </a:xfrm>
        </p:spPr>
      </p:pic>
      <p:pic>
        <p:nvPicPr>
          <p:cNvPr id="30" name="内容占位符 29" descr="图形用户界面, 应用程序&#10;&#10;描述已自动生成">
            <a:extLst>
              <a:ext uri="{FF2B5EF4-FFF2-40B4-BE49-F238E27FC236}">
                <a16:creationId xmlns:a16="http://schemas.microsoft.com/office/drawing/2014/main" id="{68FD2EF8-0FF3-49DF-A8B4-648C304A562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07826" y="2063657"/>
            <a:ext cx="3535986" cy="2133785"/>
          </a:xfrm>
        </p:spPr>
      </p:pic>
    </p:spTree>
    <p:extLst>
      <p:ext uri="{BB962C8B-B14F-4D97-AF65-F5344CB8AC3E}">
        <p14:creationId xmlns:p14="http://schemas.microsoft.com/office/powerpoint/2010/main" val="409660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54BCFA5-8D36-49B6-9B9D-4C4F35B8D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6" y="1298448"/>
            <a:ext cx="3569033" cy="822960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dirty="0"/>
              <a:t>internal</a:t>
            </a:r>
            <a:r>
              <a:rPr lang="zh-CN" altLang="en-US" dirty="0"/>
              <a:t>子网</a:t>
            </a:r>
          </a:p>
          <a:p>
            <a:pPr algn="ctr"/>
            <a:r>
              <a:rPr lang="zh-CN" altLang="en-US" dirty="0"/>
              <a:t>添加</a:t>
            </a:r>
            <a:r>
              <a:rPr lang="en-US" altLang="zh-CN" dirty="0"/>
              <a:t>internal</a:t>
            </a:r>
            <a:r>
              <a:rPr lang="zh-CN" altLang="en-US" dirty="0"/>
              <a:t>接口</a:t>
            </a:r>
            <a:endParaRPr lang="en-US" dirty="0"/>
          </a:p>
        </p:txBody>
      </p:sp>
      <p:pic>
        <p:nvPicPr>
          <p:cNvPr id="6" name="内容占位符 5" descr="图形用户界面, 文本, 应用程序&#10;&#10;描述已自动生成">
            <a:extLst>
              <a:ext uri="{FF2B5EF4-FFF2-40B4-BE49-F238E27FC236}">
                <a16:creationId xmlns:a16="http://schemas.microsoft.com/office/drawing/2014/main" id="{05290FAC-8E28-4B48-B33F-07DF39A57F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tretch/>
        </p:blipFill>
        <p:spPr>
          <a:xfrm>
            <a:off x="1134521" y="2185416"/>
            <a:ext cx="2556622" cy="3994722"/>
          </a:xfrm>
          <a:prstGeom prst="rect">
            <a:avLst/>
          </a:prstGeom>
          <a:noFill/>
        </p:spPr>
      </p:pic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B8905A2-A27A-4BA8-95EF-BE1EF54F900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59607" y="1298448"/>
            <a:ext cx="3573117" cy="822960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dirty="0" err="1"/>
              <a:t>hasync</a:t>
            </a:r>
            <a:r>
              <a:rPr lang="zh-CN" altLang="en-US" dirty="0"/>
              <a:t>子网</a:t>
            </a:r>
            <a:endParaRPr lang="en-US" altLang="zh-CN" dirty="0"/>
          </a:p>
          <a:p>
            <a:pPr algn="ctr"/>
            <a:r>
              <a:rPr lang="zh-CN" altLang="en-US" dirty="0"/>
              <a:t>添加</a:t>
            </a:r>
            <a:r>
              <a:rPr lang="en-US" altLang="zh-CN" dirty="0" err="1"/>
              <a:t>hasync</a:t>
            </a:r>
            <a:r>
              <a:rPr lang="zh-CN" altLang="en-US" dirty="0"/>
              <a:t>接口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E338C5DC-A2F4-4C3B-B636-3C4A6463162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893263" y="1298448"/>
            <a:ext cx="3573117" cy="822960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dirty="0" err="1"/>
              <a:t>mgmt</a:t>
            </a:r>
            <a:r>
              <a:rPr lang="zh-CN" altLang="en-US" dirty="0"/>
              <a:t>子网</a:t>
            </a:r>
            <a:endParaRPr lang="en-US" altLang="zh-CN" dirty="0"/>
          </a:p>
          <a:p>
            <a:pPr algn="ctr"/>
            <a:r>
              <a:rPr lang="zh-CN" altLang="en-US" dirty="0"/>
              <a:t>添加</a:t>
            </a:r>
            <a:r>
              <a:rPr lang="en-US" altLang="zh-CN" dirty="0" err="1"/>
              <a:t>mgmt</a:t>
            </a:r>
            <a:r>
              <a:rPr lang="zh-CN" altLang="en-US" dirty="0"/>
              <a:t>接口</a:t>
            </a:r>
            <a:endParaRPr 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FDA6753E-DE07-4D06-A343-209B8EF65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创建网络接口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1836270-1199-453F-A28D-954847D81E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7062" y="922044"/>
            <a:ext cx="10841038" cy="413335"/>
          </a:xfrm>
        </p:spPr>
        <p:txBody>
          <a:bodyPr/>
          <a:lstStyle/>
          <a:p>
            <a:r>
              <a:rPr lang="zh-CN" altLang="en-US" dirty="0"/>
              <a:t>分别在</a:t>
            </a:r>
            <a:r>
              <a:rPr lang="en-US" altLang="zh-CN" dirty="0"/>
              <a:t>3</a:t>
            </a:r>
            <a:r>
              <a:rPr lang="zh-CN" altLang="en-US" dirty="0"/>
              <a:t>个子网创建网络接口</a:t>
            </a:r>
            <a:endParaRPr lang="en-US" dirty="0"/>
          </a:p>
        </p:txBody>
      </p:sp>
      <p:pic>
        <p:nvPicPr>
          <p:cNvPr id="32" name="内容占位符 6">
            <a:extLst>
              <a:ext uri="{FF2B5EF4-FFF2-40B4-BE49-F238E27FC236}">
                <a16:creationId xmlns:a16="http://schemas.microsoft.com/office/drawing/2014/main" id="{B7D55233-A529-49CC-BF9C-B7FA2ECB1EC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3"/>
          <a:stretch/>
        </p:blipFill>
        <p:spPr>
          <a:xfrm>
            <a:off x="4766849" y="2185988"/>
            <a:ext cx="2558289" cy="3994150"/>
          </a:xfrm>
          <a:prstGeom prst="rect">
            <a:avLst/>
          </a:prstGeom>
          <a:noFill/>
        </p:spPr>
      </p:pic>
      <p:pic>
        <p:nvPicPr>
          <p:cNvPr id="33" name="内容占位符 8" descr="图形用户界面, 文本, 应用程序&#10;&#10;描述已自动生成">
            <a:extLst>
              <a:ext uri="{FF2B5EF4-FFF2-40B4-BE49-F238E27FC236}">
                <a16:creationId xmlns:a16="http://schemas.microsoft.com/office/drawing/2014/main" id="{94A4A658-70DD-4F76-90AA-C13F0A3375AF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 rotWithShape="1">
          <a:blip r:embed="rId4"/>
          <a:stretch/>
        </p:blipFill>
        <p:spPr>
          <a:xfrm>
            <a:off x="8402755" y="2185988"/>
            <a:ext cx="2554053" cy="3994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50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9BCFE3DC-7684-4E2F-998E-411D99D921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90852" y="2748024"/>
            <a:ext cx="3254022" cy="2255715"/>
          </a:xfr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8014938-0A34-4AE1-9089-526913ECF5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1725" y="2886729"/>
            <a:ext cx="5181600" cy="197830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73983A75-24CE-4684-9B92-DDD5DEC63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附加网络接口 </a:t>
            </a:r>
            <a:r>
              <a:rPr lang="en-US" altLang="zh-CN" dirty="0"/>
              <a:t>– </a:t>
            </a:r>
            <a:r>
              <a:rPr lang="zh-CN" altLang="en-US" dirty="0"/>
              <a:t>停止</a:t>
            </a:r>
            <a:r>
              <a:rPr lang="en-US" altLang="zh-CN" dirty="0"/>
              <a:t>FortiGate</a:t>
            </a:r>
            <a:r>
              <a:rPr lang="zh-CN" altLang="en-US" dirty="0"/>
              <a:t>实例</a:t>
            </a:r>
          </a:p>
        </p:txBody>
      </p:sp>
    </p:spTree>
    <p:extLst>
      <p:ext uri="{BB962C8B-B14F-4D97-AF65-F5344CB8AC3E}">
        <p14:creationId xmlns:p14="http://schemas.microsoft.com/office/powerpoint/2010/main" val="421010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01DFDBB9-1C18-48F0-BD81-C4FC0034484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276978"/>
            <a:ext cx="5181600" cy="3197806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8286F6-DBA0-4F10-9489-686B82AC94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FortiGate</a:t>
            </a:r>
            <a:r>
              <a:rPr lang="zh-CN" altLang="en-US" dirty="0"/>
              <a:t>实例停止后，按</a:t>
            </a:r>
            <a:r>
              <a:rPr lang="en-US" altLang="zh-CN" dirty="0"/>
              <a:t>internal</a:t>
            </a:r>
            <a:r>
              <a:rPr lang="zh-CN" altLang="en-US" dirty="0"/>
              <a:t>、</a:t>
            </a:r>
            <a:r>
              <a:rPr lang="en-US" altLang="zh-CN" dirty="0" err="1"/>
              <a:t>hasync</a:t>
            </a:r>
            <a:r>
              <a:rPr lang="zh-CN" altLang="en-US" dirty="0"/>
              <a:t>、</a:t>
            </a:r>
            <a:r>
              <a:rPr lang="en-US" altLang="zh-CN" dirty="0" err="1"/>
              <a:t>mgmt</a:t>
            </a:r>
            <a:r>
              <a:rPr lang="zh-CN" altLang="en-US" dirty="0"/>
              <a:t>顺序附加网络接口</a:t>
            </a:r>
            <a:endParaRPr lang="en-US" altLang="zh-CN" dirty="0"/>
          </a:p>
          <a:p>
            <a:r>
              <a:rPr lang="zh-CN" altLang="en-US" dirty="0"/>
              <a:t>完成之后</a:t>
            </a:r>
            <a:r>
              <a:rPr lang="en-US" altLang="zh-CN" dirty="0"/>
              <a:t>FortiGate</a:t>
            </a:r>
            <a:r>
              <a:rPr lang="zh-CN" altLang="en-US" dirty="0"/>
              <a:t>共有</a:t>
            </a:r>
            <a:r>
              <a:rPr lang="en-US" altLang="zh-CN" dirty="0"/>
              <a:t>4</a:t>
            </a:r>
            <a:r>
              <a:rPr lang="zh-CN" altLang="en-US" dirty="0"/>
              <a:t>个网络接口</a:t>
            </a:r>
            <a:endParaRPr lang="en-US" altLang="zh-CN" dirty="0"/>
          </a:p>
          <a:p>
            <a:pPr lvl="1"/>
            <a:r>
              <a:rPr lang="en-US" altLang="zh-CN" dirty="0"/>
              <a:t>external</a:t>
            </a:r>
            <a:r>
              <a:rPr lang="zh-CN" altLang="en-US" dirty="0"/>
              <a:t>（数据）</a:t>
            </a:r>
            <a:endParaRPr lang="en-US" altLang="zh-CN" dirty="0"/>
          </a:p>
          <a:p>
            <a:pPr lvl="1"/>
            <a:r>
              <a:rPr lang="en-US" altLang="zh-CN" dirty="0"/>
              <a:t>internal</a:t>
            </a:r>
            <a:r>
              <a:rPr lang="zh-CN" altLang="en-US" dirty="0"/>
              <a:t>（数据）</a:t>
            </a:r>
            <a:endParaRPr lang="en-US" altLang="zh-CN" dirty="0"/>
          </a:p>
          <a:p>
            <a:pPr lvl="1"/>
            <a:r>
              <a:rPr lang="en-US" altLang="zh-CN" dirty="0" err="1"/>
              <a:t>hasync</a:t>
            </a:r>
            <a:r>
              <a:rPr lang="zh-CN" altLang="en-US" dirty="0"/>
              <a:t>（心跳）</a:t>
            </a:r>
            <a:endParaRPr lang="en-US" altLang="zh-CN" dirty="0"/>
          </a:p>
          <a:p>
            <a:pPr lvl="1"/>
            <a:r>
              <a:rPr lang="en-US" altLang="zh-CN" dirty="0" err="1"/>
              <a:t>mgmt</a:t>
            </a:r>
            <a:r>
              <a:rPr lang="zh-CN" altLang="en-US" dirty="0"/>
              <a:t>（管理）</a:t>
            </a:r>
            <a:endParaRPr lang="en-US" altLang="zh-CN" dirty="0"/>
          </a:p>
          <a:p>
            <a:r>
              <a:rPr lang="zh-CN" altLang="en-US" dirty="0"/>
              <a:t>启动</a:t>
            </a:r>
            <a:r>
              <a:rPr lang="en-US" altLang="zh-CN" dirty="0"/>
              <a:t>FortiGate</a:t>
            </a:r>
            <a:r>
              <a:rPr lang="zh-CN" altLang="en-US" dirty="0"/>
              <a:t>实例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按创建</a:t>
            </a:r>
            <a:r>
              <a:rPr lang="en-US" altLang="zh-CN" dirty="0">
                <a:solidFill>
                  <a:srgbClr val="FF0000"/>
                </a:solidFill>
              </a:rPr>
              <a:t>FortiGate A</a:t>
            </a:r>
            <a:r>
              <a:rPr lang="zh-CN" altLang="en-US" dirty="0">
                <a:solidFill>
                  <a:srgbClr val="FF0000"/>
                </a:solidFill>
              </a:rPr>
              <a:t>的步骤，再创建一个</a:t>
            </a:r>
            <a:r>
              <a:rPr lang="en-US" altLang="zh-CN" dirty="0">
                <a:solidFill>
                  <a:srgbClr val="FF0000"/>
                </a:solidFill>
              </a:rPr>
              <a:t>FortiGate B</a:t>
            </a:r>
            <a:r>
              <a:rPr lang="zh-CN" altLang="en-US" dirty="0">
                <a:solidFill>
                  <a:srgbClr val="FF0000"/>
                </a:solidFill>
              </a:rPr>
              <a:t>实例，作为备机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4FB8542-0999-4501-B398-78B25CF91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附加网络接口</a:t>
            </a:r>
          </a:p>
        </p:txBody>
      </p:sp>
    </p:spTree>
    <p:extLst>
      <p:ext uri="{BB962C8B-B14F-4D97-AF65-F5344CB8AC3E}">
        <p14:creationId xmlns:p14="http://schemas.microsoft.com/office/powerpoint/2010/main" val="102375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6C5825-185E-494F-9CB8-370BE5119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6" y="2247607"/>
            <a:ext cx="3569033" cy="822960"/>
          </a:xfrm>
        </p:spPr>
        <p:txBody>
          <a:bodyPr/>
          <a:lstStyle/>
          <a:p>
            <a:pPr algn="ctr"/>
            <a:r>
              <a:rPr lang="zh-CN" altLang="en-US" dirty="0"/>
              <a:t>已识别到</a:t>
            </a:r>
            <a:r>
              <a:rPr lang="en-US" altLang="zh-CN" dirty="0"/>
              <a:t>4</a:t>
            </a:r>
            <a:r>
              <a:rPr lang="zh-CN" altLang="en-US" dirty="0"/>
              <a:t>个网络接口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4D500C-DEE6-458A-9515-504A4AB7425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59607" y="2247607"/>
            <a:ext cx="3573117" cy="822960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FF0000"/>
                </a:solidFill>
              </a:rPr>
              <a:t>添加默认路由</a:t>
            </a:r>
          </a:p>
        </p:txBody>
      </p:sp>
      <p:pic>
        <p:nvPicPr>
          <p:cNvPr id="12" name="内容占位符 11" descr="图形用户界面, 文本, 应用程序&#10;&#10;描述已自动生成">
            <a:extLst>
              <a:ext uri="{FF2B5EF4-FFF2-40B4-BE49-F238E27FC236}">
                <a16:creationId xmlns:a16="http://schemas.microsoft.com/office/drawing/2014/main" id="{0B6A1E3C-1586-4FCC-83D0-7F40BFB0B8F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4259263" y="3259562"/>
            <a:ext cx="3573462" cy="1847001"/>
          </a:xfr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7066246-D0B5-463C-8884-8EF6DFC156FA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893263" y="2247607"/>
            <a:ext cx="3573117" cy="822960"/>
          </a:xfrm>
        </p:spPr>
        <p:txBody>
          <a:bodyPr/>
          <a:lstStyle/>
          <a:p>
            <a:pPr algn="ctr"/>
            <a:r>
              <a:rPr lang="zh-CN" altLang="en-US" dirty="0"/>
              <a:t>接口</a:t>
            </a:r>
            <a:r>
              <a:rPr lang="en-US" altLang="zh-CN" dirty="0"/>
              <a:t>IP</a:t>
            </a:r>
            <a:r>
              <a:rPr lang="zh-CN" altLang="en-US" dirty="0"/>
              <a:t>改为</a:t>
            </a:r>
            <a:r>
              <a:rPr lang="en-US" altLang="zh-CN" dirty="0"/>
              <a:t>Manual</a:t>
            </a:r>
            <a:r>
              <a:rPr lang="zh-CN" altLang="en-US" dirty="0"/>
              <a:t>模式</a:t>
            </a:r>
            <a:endParaRPr lang="en-US" altLang="zh-CN" dirty="0"/>
          </a:p>
          <a:p>
            <a:pPr algn="ctr"/>
            <a:r>
              <a:rPr lang="zh-CN" altLang="en-US" dirty="0"/>
              <a:t>打开</a:t>
            </a:r>
            <a:r>
              <a:rPr lang="en-US" altLang="zh-CN" dirty="0"/>
              <a:t>port4</a:t>
            </a:r>
            <a:r>
              <a:rPr lang="zh-CN" altLang="en-US" dirty="0"/>
              <a:t>的管理访问</a:t>
            </a:r>
            <a:endParaRPr lang="en-US" altLang="zh-CN" dirty="0"/>
          </a:p>
        </p:txBody>
      </p:sp>
      <p:pic>
        <p:nvPicPr>
          <p:cNvPr id="14" name="内容占位符 13" descr="图形用户界面, 文本, 应用程序, 表格, 电子邮件&#10;&#10;描述已自动生成">
            <a:extLst>
              <a:ext uri="{FF2B5EF4-FFF2-40B4-BE49-F238E27FC236}">
                <a16:creationId xmlns:a16="http://schemas.microsoft.com/office/drawing/2014/main" id="{D5FD7332-1421-4A21-A081-4DF3B6C291B5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>
          <a:blip r:embed="rId3"/>
          <a:stretch>
            <a:fillRect/>
          </a:stretch>
        </p:blipFill>
        <p:spPr>
          <a:xfrm>
            <a:off x="7893050" y="3305517"/>
            <a:ext cx="3573463" cy="1755091"/>
          </a:xfr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C8E49381-FBBB-4F61-9B5F-8BBF4463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修改接口配置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D906B792-D321-4A6E-8DB2-954BFE5CDE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zh-CN" altLang="en-US" dirty="0"/>
              <a:t>注意一定要先添加默认路由，避免</a:t>
            </a:r>
            <a:r>
              <a:rPr lang="en-US" altLang="zh-CN" dirty="0"/>
              <a:t>DHCP</a:t>
            </a:r>
            <a:r>
              <a:rPr lang="zh-CN" altLang="en-US" dirty="0"/>
              <a:t>改为</a:t>
            </a:r>
            <a:r>
              <a:rPr lang="en-US" altLang="zh-CN" dirty="0"/>
              <a:t>Manual</a:t>
            </a:r>
            <a:r>
              <a:rPr lang="zh-CN" altLang="en-US" dirty="0"/>
              <a:t>后无法登录</a:t>
            </a:r>
            <a:endParaRPr lang="en-US" altLang="zh-CN" dirty="0"/>
          </a:p>
          <a:p>
            <a:r>
              <a:rPr lang="zh-CN" altLang="en-US" dirty="0"/>
              <a:t>接口和路由配置不自动同步，注意双机配置</a:t>
            </a:r>
          </a:p>
        </p:txBody>
      </p:sp>
      <p:pic>
        <p:nvPicPr>
          <p:cNvPr id="10" name="内容占位符 5" descr="图形用户界面, 应用程序, 表格&#10;&#10;描述已自动生成">
            <a:extLst>
              <a:ext uri="{FF2B5EF4-FFF2-40B4-BE49-F238E27FC236}">
                <a16:creationId xmlns:a16="http://schemas.microsoft.com/office/drawing/2014/main" id="{44C26865-F632-42A9-9CA7-854829553C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8650" y="3306687"/>
            <a:ext cx="3568700" cy="1752752"/>
          </a:xfrm>
        </p:spPr>
      </p:pic>
    </p:spTree>
    <p:extLst>
      <p:ext uri="{BB962C8B-B14F-4D97-AF65-F5344CB8AC3E}">
        <p14:creationId xmlns:p14="http://schemas.microsoft.com/office/powerpoint/2010/main" val="259464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7D8CAD-44F7-497A-9E14-9641FE756D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Active-Passive</a:t>
            </a:r>
          </a:p>
          <a:p>
            <a:r>
              <a:rPr lang="zh-CN" altLang="en-US" dirty="0"/>
              <a:t>心跳接口：</a:t>
            </a:r>
            <a:r>
              <a:rPr lang="en-US" altLang="zh-CN" dirty="0"/>
              <a:t>port3</a:t>
            </a:r>
          </a:p>
          <a:p>
            <a:r>
              <a:rPr lang="zh-CN" altLang="en-US" dirty="0"/>
              <a:t>保留管理接口：</a:t>
            </a:r>
            <a:r>
              <a:rPr lang="en-US" altLang="zh-CN" dirty="0"/>
              <a:t>port4</a:t>
            </a:r>
          </a:p>
          <a:p>
            <a:r>
              <a:rPr lang="zh-CN" altLang="en-US" dirty="0"/>
              <a:t>开启单播心跳</a:t>
            </a:r>
            <a:endParaRPr lang="en-US" altLang="zh-CN" dirty="0"/>
          </a:p>
          <a:p>
            <a:r>
              <a:rPr lang="en-US" altLang="zh-CN" dirty="0"/>
              <a:t>Peer IP</a:t>
            </a:r>
            <a:r>
              <a:rPr lang="zh-CN" altLang="en-US" dirty="0"/>
              <a:t>：对端</a:t>
            </a:r>
            <a:r>
              <a:rPr lang="en-US" altLang="zh-CN" dirty="0"/>
              <a:t>FortiGate port3 IP</a:t>
            </a:r>
          </a:p>
          <a:p>
            <a:r>
              <a:rPr lang="zh-CN" altLang="en-US" dirty="0"/>
              <a:t>在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FortiGate</a:t>
            </a:r>
            <a:r>
              <a:rPr lang="zh-CN" altLang="en-US" dirty="0"/>
              <a:t>实例完成</a:t>
            </a:r>
            <a:r>
              <a:rPr lang="en-US" altLang="zh-CN" dirty="0"/>
              <a:t>HA</a:t>
            </a:r>
            <a:r>
              <a:rPr lang="zh-CN" altLang="en-US" dirty="0"/>
              <a:t>配置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8AB8CA3F-426A-408C-B48B-B71CC562C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</a:t>
            </a:r>
            <a:r>
              <a:rPr lang="en-US" altLang="zh-CN" dirty="0"/>
              <a:t>HA</a:t>
            </a:r>
            <a:endParaRPr lang="zh-CN" altLang="en-US" dirty="0"/>
          </a:p>
        </p:txBody>
      </p:sp>
      <p:pic>
        <p:nvPicPr>
          <p:cNvPr id="10" name="内容占位符 9" descr="图形用户界面, 应用程序&#10;&#10;描述已自动生成">
            <a:extLst>
              <a:ext uri="{FF2B5EF4-FFF2-40B4-BE49-F238E27FC236}">
                <a16:creationId xmlns:a16="http://schemas.microsoft.com/office/drawing/2014/main" id="{D9D3D03D-30ED-498A-8DE0-28E00AFF94F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9103" y="1700213"/>
            <a:ext cx="4217520" cy="4351337"/>
          </a:xfrm>
        </p:spPr>
      </p:pic>
    </p:spTree>
    <p:extLst>
      <p:ext uri="{BB962C8B-B14F-4D97-AF65-F5344CB8AC3E}">
        <p14:creationId xmlns:p14="http://schemas.microsoft.com/office/powerpoint/2010/main" val="300093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7C25136F-C49F-4C7E-9CE8-7DD25E59985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00389" y="1700784"/>
            <a:ext cx="3470276" cy="4351338"/>
          </a:xfrm>
        </p:spPr>
        <p:txBody>
          <a:bodyPr/>
          <a:lstStyle/>
          <a:p>
            <a:r>
              <a:rPr lang="zh-CN" altLang="en-US" dirty="0"/>
              <a:t>解除公共</a:t>
            </a:r>
            <a:r>
              <a:rPr lang="en-US" altLang="zh-CN" dirty="0"/>
              <a:t>IP</a:t>
            </a:r>
            <a:r>
              <a:rPr lang="zh-CN" altLang="en-US" dirty="0"/>
              <a:t>与</a:t>
            </a:r>
            <a:r>
              <a:rPr lang="en-US" altLang="zh-CN" dirty="0"/>
              <a:t>port1(external)</a:t>
            </a:r>
            <a:r>
              <a:rPr lang="zh-CN" altLang="en-US" dirty="0"/>
              <a:t>的关联</a:t>
            </a:r>
            <a:endParaRPr lang="en-US" altLang="zh-CN" dirty="0"/>
          </a:p>
          <a:p>
            <a:r>
              <a:rPr lang="zh-CN" altLang="en-US" dirty="0"/>
              <a:t>将公共</a:t>
            </a:r>
            <a:r>
              <a:rPr lang="en-US" altLang="zh-CN" dirty="0"/>
              <a:t>IP</a:t>
            </a:r>
            <a:r>
              <a:rPr lang="zh-CN" altLang="en-US" dirty="0"/>
              <a:t>与</a:t>
            </a:r>
            <a:r>
              <a:rPr lang="en-US" altLang="zh-CN" dirty="0"/>
              <a:t>port4(</a:t>
            </a:r>
            <a:r>
              <a:rPr lang="en-US" altLang="zh-CN" dirty="0" err="1"/>
              <a:t>mgmt</a:t>
            </a:r>
            <a:r>
              <a:rPr lang="en-US" altLang="zh-CN" dirty="0"/>
              <a:t>)</a:t>
            </a:r>
            <a:r>
              <a:rPr lang="zh-CN" altLang="en-US" dirty="0"/>
              <a:t>关联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FortiGate</a:t>
            </a:r>
            <a:r>
              <a:rPr lang="zh-CN" altLang="en-US" dirty="0"/>
              <a:t>完成此操作</a:t>
            </a:r>
            <a:endParaRPr 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281977F-F0E0-4EF9-A861-EFD1BEF93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管理</a:t>
            </a:r>
            <a:r>
              <a:rPr lang="en-US" altLang="zh-CN" dirty="0"/>
              <a:t>IP</a:t>
            </a:r>
            <a:r>
              <a:rPr lang="zh-CN" altLang="en-US" dirty="0"/>
              <a:t>迁移</a:t>
            </a:r>
          </a:p>
        </p:txBody>
      </p:sp>
      <p:pic>
        <p:nvPicPr>
          <p:cNvPr id="23" name="内容占位符 5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E7770AA5-E8DF-4605-88FB-83D3B89A30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4590" y="1700213"/>
            <a:ext cx="2898395" cy="4351337"/>
          </a:xfrm>
          <a:noFill/>
        </p:spPr>
      </p:pic>
      <p:pic>
        <p:nvPicPr>
          <p:cNvPr id="24" name="内容占位符 11" descr="图形用户界面, 文本, 应用程序&#10;&#10;描述已自动生成">
            <a:extLst>
              <a:ext uri="{FF2B5EF4-FFF2-40B4-BE49-F238E27FC236}">
                <a16:creationId xmlns:a16="http://schemas.microsoft.com/office/drawing/2014/main" id="{EF3F9FD5-C0A5-4513-BAD4-D981B09DD3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65736" y="1700213"/>
            <a:ext cx="2270028" cy="435133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0002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内容占位符 12" descr="图形用户界面, 表格&#10;&#10;描述已自动生成">
            <a:extLst>
              <a:ext uri="{FF2B5EF4-FFF2-40B4-BE49-F238E27FC236}">
                <a16:creationId xmlns:a16="http://schemas.microsoft.com/office/drawing/2014/main" id="{74733B48-40E1-4256-990E-5AAD79EFD0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64025" y="2804068"/>
            <a:ext cx="3473450" cy="2143627"/>
          </a:xfrm>
        </p:spPr>
      </p:pic>
      <p:pic>
        <p:nvPicPr>
          <p:cNvPr id="15" name="内容占位符 14">
            <a:extLst>
              <a:ext uri="{FF2B5EF4-FFF2-40B4-BE49-F238E27FC236}">
                <a16:creationId xmlns:a16="http://schemas.microsoft.com/office/drawing/2014/main" id="{C218DF9D-C649-4CD9-80A0-B0B6D7017C7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7900988" y="2233076"/>
            <a:ext cx="3470275" cy="3285611"/>
          </a:xfr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C65B029A-F176-4D35-89F1-D883E01D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配置管理网络安全组 </a:t>
            </a:r>
            <a:r>
              <a:rPr lang="en-US" altLang="zh-CN" dirty="0"/>
              <a:t>– </a:t>
            </a:r>
            <a:r>
              <a:rPr lang="zh-CN" altLang="en-US" dirty="0"/>
              <a:t>为</a:t>
            </a:r>
            <a:r>
              <a:rPr lang="en-US" altLang="zh-CN" dirty="0"/>
              <a:t>port4</a:t>
            </a:r>
            <a:r>
              <a:rPr lang="zh-CN" altLang="en-US" dirty="0"/>
              <a:t>开放</a:t>
            </a:r>
            <a:r>
              <a:rPr lang="en-US" altLang="zh-CN" dirty="0"/>
              <a:t>443</a:t>
            </a:r>
            <a:r>
              <a:rPr lang="zh-CN" altLang="en-US" dirty="0"/>
              <a:t>和</a:t>
            </a:r>
            <a:r>
              <a:rPr lang="en-US" altLang="zh-CN" dirty="0"/>
              <a:t>22</a:t>
            </a:r>
            <a:r>
              <a:rPr lang="zh-CN" altLang="en-US" dirty="0"/>
              <a:t>管理端口</a:t>
            </a:r>
          </a:p>
        </p:txBody>
      </p:sp>
      <p:pic>
        <p:nvPicPr>
          <p:cNvPr id="11" name="内容占位符 10" descr="图形用户界面, 应用程序&#10;&#10;描述已自动生成">
            <a:extLst>
              <a:ext uri="{FF2B5EF4-FFF2-40B4-BE49-F238E27FC236}">
                <a16:creationId xmlns:a16="http://schemas.microsoft.com/office/drawing/2014/main" id="{83CCFB64-7E14-4D73-A660-0BD5ADA105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965638" y="1700213"/>
            <a:ext cx="2796299" cy="4351337"/>
          </a:xfrm>
        </p:spPr>
      </p:pic>
    </p:spTree>
    <p:extLst>
      <p:ext uri="{BB962C8B-B14F-4D97-AF65-F5344CB8AC3E}">
        <p14:creationId xmlns:p14="http://schemas.microsoft.com/office/powerpoint/2010/main" val="378836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2EEF92E4-7787-4598-8746-C3AD89C0B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6" y="2097493"/>
            <a:ext cx="3569033" cy="822960"/>
          </a:xfrm>
        </p:spPr>
        <p:txBody>
          <a:bodyPr/>
          <a:lstStyle/>
          <a:p>
            <a:r>
              <a:rPr lang="en-US" altLang="zh-CN" dirty="0"/>
              <a:t>Active-active with external and internal Azure load balancer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0336A30-8369-46A5-86D3-CF34222B5A06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8316" y="2960383"/>
            <a:ext cx="3569033" cy="244478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DD5BA69-5BFD-4518-9CA0-BE92C7C47FE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59607" y="2097493"/>
            <a:ext cx="3573117" cy="822960"/>
          </a:xfrm>
        </p:spPr>
        <p:txBody>
          <a:bodyPr/>
          <a:lstStyle/>
          <a:p>
            <a:r>
              <a:rPr lang="en-US" altLang="zh-CN" dirty="0"/>
              <a:t>Active-passive with external and internal Azure load balancer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AC147A2-BF96-4D59-831A-4AA6E83C4366}"/>
              </a:ext>
            </a:extLst>
          </p:cNvPr>
          <p:cNvPicPr>
            <a:picLocks noGrp="1"/>
          </p:cNvPicPr>
          <p:nvPr>
            <p:ph sz="half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59607" y="2958984"/>
            <a:ext cx="3573117" cy="2447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5F14B69E-E2FB-4C67-85E1-CAEC7905BE0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893263" y="2097493"/>
            <a:ext cx="3573117" cy="822960"/>
          </a:xfrm>
        </p:spPr>
        <p:txBody>
          <a:bodyPr/>
          <a:lstStyle/>
          <a:p>
            <a:r>
              <a:rPr lang="en-US" altLang="zh-CN" dirty="0"/>
              <a:t>Active-passive HA with SDN connector failover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72D58FB0-D288-480C-95C1-C9FD6FAE4680}"/>
              </a:ext>
            </a:extLst>
          </p:cNvPr>
          <p:cNvPicPr>
            <a:picLocks noGrp="1"/>
          </p:cNvPicPr>
          <p:nvPr>
            <p:ph sz="half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93263" y="3003649"/>
            <a:ext cx="3573117" cy="235825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BF5E6DBC-F3B0-4F74-A012-A63A82280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en-US" altLang="zh-CN" dirty="0"/>
              <a:t>FortiGate VM Azure </a:t>
            </a:r>
            <a:r>
              <a:rPr lang="zh-CN" altLang="en-US" dirty="0"/>
              <a:t>双机部署的</a:t>
            </a:r>
            <a:r>
              <a:rPr lang="en-US" altLang="zh-CN" dirty="0"/>
              <a:t>3</a:t>
            </a:r>
            <a:r>
              <a:rPr lang="zh-CN" altLang="en-US" dirty="0"/>
              <a:t>种模式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67504C9-11C4-44C3-98AD-E1ABBB7337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7062" y="922044"/>
            <a:ext cx="10841038" cy="41333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09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 descr="图形用户界面, 应用程序, 表格&#10;&#10;描述已自动生成">
            <a:extLst>
              <a:ext uri="{FF2B5EF4-FFF2-40B4-BE49-F238E27FC236}">
                <a16:creationId xmlns:a16="http://schemas.microsoft.com/office/drawing/2014/main" id="{D5F4B432-9489-4462-BE32-50CE203F12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6728" y="2606961"/>
            <a:ext cx="5181600" cy="2538983"/>
          </a:xfrm>
          <a:noFill/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78140BC-AF82-4E8C-9BE6-BB4F8AACB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1700784"/>
            <a:ext cx="5181600" cy="4351338"/>
          </a:xfrm>
        </p:spPr>
        <p:txBody>
          <a:bodyPr/>
          <a:lstStyle/>
          <a:p>
            <a:r>
              <a:rPr lang="zh-CN" altLang="en-US" dirty="0"/>
              <a:t>登录</a:t>
            </a:r>
            <a:r>
              <a:rPr lang="en-US" altLang="zh-CN" dirty="0"/>
              <a:t>FortiGate</a:t>
            </a:r>
            <a:r>
              <a:rPr lang="zh-CN" altLang="en-US" dirty="0"/>
              <a:t>，此时已通过</a:t>
            </a:r>
            <a:r>
              <a:rPr lang="en-US" altLang="zh-CN" dirty="0"/>
              <a:t>port4</a:t>
            </a:r>
            <a:r>
              <a:rPr lang="zh-CN" altLang="en-US" dirty="0"/>
              <a:t>登录</a:t>
            </a:r>
            <a:endParaRPr lang="en-US" altLang="zh-CN" dirty="0"/>
          </a:p>
          <a:p>
            <a:r>
              <a:rPr lang="en-US" altLang="zh-CN" dirty="0"/>
              <a:t>HA</a:t>
            </a:r>
            <a:r>
              <a:rPr lang="zh-CN" altLang="en-US" dirty="0"/>
              <a:t>状态正常，配置实现同步</a:t>
            </a:r>
            <a:endParaRPr lang="en-US" altLang="zh-CN" dirty="0"/>
          </a:p>
          <a:p>
            <a:r>
              <a:rPr lang="zh-CN" altLang="en-US" dirty="0"/>
              <a:t>至此，</a:t>
            </a:r>
            <a:r>
              <a:rPr lang="en-US" altLang="zh-CN" dirty="0"/>
              <a:t>HA</a:t>
            </a:r>
            <a:r>
              <a:rPr lang="zh-CN" altLang="en-US" dirty="0"/>
              <a:t>环境已经搭建成功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F1F0C28-00E3-444A-8BD8-22F38C999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查看</a:t>
            </a:r>
            <a:r>
              <a:rPr lang="en-US" altLang="zh-CN" dirty="0"/>
              <a:t>HA</a:t>
            </a:r>
            <a:r>
              <a:rPr lang="zh-CN" altLang="en-US" dirty="0"/>
              <a:t>状态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8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0AE0CB-35A6-064A-B817-DF4223D1E5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业务配置与测试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8C3E392-8FF8-7045-B5A6-D33D00E7FC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3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69BC7472-D2C0-48CF-B745-6B0CAD3334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732369"/>
            <a:ext cx="5181600" cy="2287024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85EAEA-925E-4902-9A8C-CFEE10890F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开启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FortiGate</a:t>
            </a:r>
            <a:r>
              <a:rPr lang="zh-CN" altLang="en-US" dirty="0"/>
              <a:t>实例</a:t>
            </a:r>
            <a:r>
              <a:rPr lang="en-US" altLang="zh-CN" dirty="0"/>
              <a:t>external</a:t>
            </a:r>
            <a:r>
              <a:rPr lang="zh-CN" altLang="en-US" dirty="0"/>
              <a:t>和</a:t>
            </a:r>
            <a:r>
              <a:rPr lang="en-US" altLang="zh-CN" dirty="0"/>
              <a:t>internal</a:t>
            </a:r>
            <a:r>
              <a:rPr lang="zh-CN" altLang="en-US" dirty="0"/>
              <a:t>数据接口的</a:t>
            </a:r>
            <a:r>
              <a:rPr lang="en-US" altLang="zh-CN" dirty="0"/>
              <a:t>IP</a:t>
            </a:r>
            <a:r>
              <a:rPr lang="zh-CN" altLang="en-US" dirty="0"/>
              <a:t>转发</a:t>
            </a:r>
            <a:endParaRPr lang="en-US" altLang="zh-CN" dirty="0"/>
          </a:p>
          <a:p>
            <a:r>
              <a:rPr lang="zh-CN" altLang="en-US" dirty="0"/>
              <a:t>共</a:t>
            </a:r>
            <a:r>
              <a:rPr lang="en-US" altLang="zh-CN" dirty="0"/>
              <a:t>4</a:t>
            </a:r>
            <a:r>
              <a:rPr lang="zh-CN" altLang="en-US" dirty="0"/>
              <a:t>个网络接口的配置需要修改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AD8DEE7-568F-425D-9114-43FB89D1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开启</a:t>
            </a:r>
            <a:r>
              <a:rPr lang="en-US" altLang="zh-CN" dirty="0"/>
              <a:t>port1</a:t>
            </a:r>
            <a:r>
              <a:rPr lang="zh-CN" altLang="en-US" dirty="0"/>
              <a:t>和</a:t>
            </a:r>
            <a:r>
              <a:rPr lang="en-US" altLang="zh-CN" dirty="0"/>
              <a:t>port2</a:t>
            </a:r>
            <a:r>
              <a:rPr lang="zh-CN" altLang="en-US" dirty="0"/>
              <a:t>网络接口的</a:t>
            </a:r>
            <a:r>
              <a:rPr lang="en-US" altLang="zh-CN" dirty="0"/>
              <a:t>IP</a:t>
            </a:r>
            <a:r>
              <a:rPr lang="zh-CN" altLang="en-US" dirty="0"/>
              <a:t>转发</a:t>
            </a:r>
          </a:p>
        </p:txBody>
      </p:sp>
    </p:spTree>
    <p:extLst>
      <p:ext uri="{BB962C8B-B14F-4D97-AF65-F5344CB8AC3E}">
        <p14:creationId xmlns:p14="http://schemas.microsoft.com/office/powerpoint/2010/main" val="411627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192B33D-3DA9-4CAB-AD1D-5C535A65B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Linux</a:t>
            </a:r>
            <a:r>
              <a:rPr lang="zh-CN" altLang="en-US" dirty="0"/>
              <a:t>虚拟机</a:t>
            </a:r>
          </a:p>
        </p:txBody>
      </p:sp>
      <p:pic>
        <p:nvPicPr>
          <p:cNvPr id="19" name="内容占位符 1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21039605-E2A1-4814-97F5-2B28D90DBD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0936" y="1700213"/>
            <a:ext cx="3359250" cy="4351337"/>
          </a:xfrm>
        </p:spPr>
      </p:pic>
      <p:sp>
        <p:nvSpPr>
          <p:cNvPr id="17" name="内容占位符 16">
            <a:extLst>
              <a:ext uri="{FF2B5EF4-FFF2-40B4-BE49-F238E27FC236}">
                <a16:creationId xmlns:a16="http://schemas.microsoft.com/office/drawing/2014/main" id="{E0A93657-B17C-4737-89E4-31C7F85B5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52376" y="1700784"/>
            <a:ext cx="4310568" cy="4351338"/>
          </a:xfrm>
        </p:spPr>
        <p:txBody>
          <a:bodyPr/>
          <a:lstStyle/>
          <a:p>
            <a:r>
              <a:rPr lang="zh-CN" altLang="en-US" dirty="0"/>
              <a:t>选择一个</a:t>
            </a:r>
            <a:r>
              <a:rPr lang="en-US" altLang="zh-CN" dirty="0"/>
              <a:t>Linux</a:t>
            </a:r>
            <a:r>
              <a:rPr lang="zh-CN" altLang="en-US" dirty="0"/>
              <a:t>镜像创建虚拟机</a:t>
            </a:r>
            <a:endParaRPr lang="en-US" altLang="zh-CN" dirty="0"/>
          </a:p>
          <a:p>
            <a:r>
              <a:rPr lang="zh-CN" altLang="en-US" dirty="0"/>
              <a:t>使用密码方式进行验证</a:t>
            </a:r>
            <a:endParaRPr lang="en-US" altLang="zh-CN" dirty="0"/>
          </a:p>
          <a:p>
            <a:r>
              <a:rPr lang="zh-CN" altLang="en-US" dirty="0"/>
              <a:t>允许入站</a:t>
            </a:r>
            <a:r>
              <a:rPr lang="en-US" altLang="zh-CN" dirty="0"/>
              <a:t>22</a:t>
            </a:r>
            <a:r>
              <a:rPr lang="zh-CN" altLang="en-US" dirty="0"/>
              <a:t>端口</a:t>
            </a:r>
          </a:p>
        </p:txBody>
      </p:sp>
      <p:pic>
        <p:nvPicPr>
          <p:cNvPr id="21" name="图片 20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A4E354-2282-4B66-B57F-71588954A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647" y="1697989"/>
            <a:ext cx="25932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6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B078CE41-BF57-47C2-8E49-E97D6526C01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00665" y="1700213"/>
            <a:ext cx="4434395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7658F8-4FA5-4BF5-9377-54D2A57B44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选择</a:t>
            </a:r>
            <a:r>
              <a:rPr lang="en-US" altLang="zh-CN" dirty="0"/>
              <a:t>application</a:t>
            </a:r>
            <a:r>
              <a:rPr lang="zh-CN" altLang="en-US" dirty="0"/>
              <a:t>子网</a:t>
            </a:r>
            <a:endParaRPr lang="en-US" altLang="zh-CN" dirty="0"/>
          </a:p>
          <a:p>
            <a:r>
              <a:rPr lang="zh-CN" altLang="en-US" dirty="0"/>
              <a:t>无需公网</a:t>
            </a:r>
            <a:r>
              <a:rPr lang="en-US" altLang="zh-CN" dirty="0"/>
              <a:t>IP</a:t>
            </a:r>
          </a:p>
          <a:p>
            <a:pPr lvl="1"/>
            <a:r>
              <a:rPr lang="zh-CN" altLang="en-US" dirty="0"/>
              <a:t>通过</a:t>
            </a:r>
            <a:r>
              <a:rPr lang="en-US" altLang="zh-CN" dirty="0"/>
              <a:t>FortiGate</a:t>
            </a:r>
            <a:r>
              <a:rPr lang="zh-CN" altLang="en-US" dirty="0"/>
              <a:t>的</a:t>
            </a:r>
            <a:r>
              <a:rPr lang="en-US" altLang="zh-CN" dirty="0"/>
              <a:t>VIP</a:t>
            </a:r>
            <a:r>
              <a:rPr lang="zh-CN" altLang="en-US" dirty="0"/>
              <a:t>映射访问</a:t>
            </a:r>
            <a:endParaRPr lang="en-US" altLang="zh-CN" dirty="0"/>
          </a:p>
          <a:p>
            <a:r>
              <a:rPr lang="zh-CN" altLang="en-US" dirty="0"/>
              <a:t>网络安全组选择高级</a:t>
            </a:r>
            <a:endParaRPr lang="en-US" altLang="zh-CN" dirty="0"/>
          </a:p>
          <a:p>
            <a:r>
              <a:rPr lang="zh-CN" altLang="en-US" dirty="0"/>
              <a:t>其它选项保持默认即可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8D3557D-3EC0-47FE-8261-1A6B09736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Linux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854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FBB6A456-9CC9-4045-A0C3-99DAB996AF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99941" y="1700213"/>
            <a:ext cx="4835844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8FEEE3-53FC-4233-B5C1-505096FE1C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进入</a:t>
            </a:r>
            <a:r>
              <a:rPr lang="en-US" altLang="zh-CN" dirty="0"/>
              <a:t>inbound-public</a:t>
            </a:r>
            <a:r>
              <a:rPr lang="zh-CN" altLang="en-US" dirty="0"/>
              <a:t>负载均衡器</a:t>
            </a:r>
            <a:endParaRPr lang="en-US" altLang="zh-CN" dirty="0"/>
          </a:p>
          <a:p>
            <a:r>
              <a:rPr lang="zh-CN" altLang="en-US" dirty="0"/>
              <a:t>添加</a:t>
            </a:r>
            <a:r>
              <a:rPr lang="en-US" altLang="zh-CN" dirty="0"/>
              <a:t>TCP/80</a:t>
            </a:r>
            <a:r>
              <a:rPr lang="zh-CN" altLang="en-US" dirty="0"/>
              <a:t>端口的运行状况探测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1E1ED092-FD4B-4D54-8DF9-A961F5DBB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</p:spTree>
    <p:extLst>
      <p:ext uri="{BB962C8B-B14F-4D97-AF65-F5344CB8AC3E}">
        <p14:creationId xmlns:p14="http://schemas.microsoft.com/office/powerpoint/2010/main" val="344903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&#10;&#10;描述已自动生成">
            <a:extLst>
              <a:ext uri="{FF2B5EF4-FFF2-40B4-BE49-F238E27FC236}">
                <a16:creationId xmlns:a16="http://schemas.microsoft.com/office/drawing/2014/main" id="{D6D5882B-7B40-430F-8853-14343D1DFB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0936" y="1700213"/>
            <a:ext cx="1804212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0AC55C-9968-4025-BC98-230476F993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配置负载均衡规则</a:t>
            </a:r>
            <a:endParaRPr lang="en-US" altLang="zh-CN" dirty="0"/>
          </a:p>
          <a:p>
            <a:r>
              <a:rPr lang="zh-CN" altLang="en-US" dirty="0"/>
              <a:t>端口</a:t>
            </a:r>
            <a:r>
              <a:rPr lang="en-US" altLang="zh-CN" dirty="0"/>
              <a:t>22</a:t>
            </a:r>
            <a:r>
              <a:rPr lang="zh-CN" altLang="en-US" dirty="0"/>
              <a:t>（对外提供业务）</a:t>
            </a:r>
            <a:endParaRPr lang="en-US" altLang="zh-CN" dirty="0"/>
          </a:p>
          <a:p>
            <a:r>
              <a:rPr lang="zh-CN" altLang="en-US" dirty="0"/>
              <a:t>后端端口</a:t>
            </a:r>
            <a:r>
              <a:rPr lang="en-US" altLang="zh-CN" dirty="0"/>
              <a:t>10022</a:t>
            </a:r>
            <a:r>
              <a:rPr lang="zh-CN" altLang="en-US" dirty="0"/>
              <a:t>（</a:t>
            </a:r>
            <a:r>
              <a:rPr lang="en-US" altLang="zh-CN" dirty="0"/>
              <a:t>FortiGate</a:t>
            </a:r>
            <a:r>
              <a:rPr lang="zh-CN" altLang="en-US" dirty="0"/>
              <a:t> </a:t>
            </a:r>
            <a:r>
              <a:rPr lang="en-US" altLang="zh-CN" dirty="0"/>
              <a:t>VIP</a:t>
            </a:r>
            <a:r>
              <a:rPr lang="zh-CN" altLang="en-US" dirty="0"/>
              <a:t>端口）</a:t>
            </a:r>
            <a:endParaRPr lang="en-US" altLang="zh-CN" dirty="0"/>
          </a:p>
          <a:p>
            <a:pPr lvl="1"/>
            <a:r>
              <a:rPr lang="zh-CN" altLang="en-US" dirty="0"/>
              <a:t>后续会在</a:t>
            </a:r>
            <a:r>
              <a:rPr lang="en-US" altLang="zh-CN" dirty="0"/>
              <a:t>FortiGate VIP</a:t>
            </a:r>
            <a:r>
              <a:rPr lang="zh-CN" altLang="en-US" dirty="0"/>
              <a:t>配置端口转发，将</a:t>
            </a:r>
            <a:r>
              <a:rPr lang="en-US" altLang="zh-CN" dirty="0"/>
              <a:t>10022</a:t>
            </a:r>
            <a:r>
              <a:rPr lang="zh-CN" altLang="en-US" dirty="0"/>
              <a:t>端口转到</a:t>
            </a:r>
            <a:r>
              <a:rPr lang="en-US" altLang="zh-CN" dirty="0"/>
              <a:t>Linux</a:t>
            </a:r>
            <a:r>
              <a:rPr lang="zh-CN" altLang="en-US" dirty="0"/>
              <a:t>的</a:t>
            </a:r>
            <a:r>
              <a:rPr lang="en-US" altLang="zh-CN" dirty="0"/>
              <a:t>22</a:t>
            </a:r>
            <a:r>
              <a:rPr lang="zh-CN" altLang="en-US" dirty="0"/>
              <a:t>端口</a:t>
            </a:r>
            <a:endParaRPr lang="en-US" altLang="zh-CN" dirty="0"/>
          </a:p>
          <a:p>
            <a:r>
              <a:rPr lang="zh-CN" altLang="en-US" dirty="0"/>
              <a:t>选择后端池为之前预配置的</a:t>
            </a:r>
            <a:r>
              <a:rPr lang="en-US" altLang="zh-CN" dirty="0"/>
              <a:t>FortiGate</a:t>
            </a:r>
          </a:p>
          <a:p>
            <a:r>
              <a:rPr lang="zh-CN" altLang="en-US" dirty="0"/>
              <a:t>勾选“使用出站规则为后端池成员提供对</a:t>
            </a:r>
            <a:r>
              <a:rPr lang="en-US" altLang="zh-CN" dirty="0"/>
              <a:t>Internet</a:t>
            </a:r>
            <a:r>
              <a:rPr lang="zh-CN" altLang="en-US" dirty="0"/>
              <a:t>的访问权限”</a:t>
            </a:r>
            <a:endParaRPr lang="en-US" altLang="zh-CN" dirty="0"/>
          </a:p>
          <a:p>
            <a:pPr lvl="1"/>
            <a:r>
              <a:rPr lang="zh-CN" altLang="en-US" dirty="0"/>
              <a:t>后续配置出站规则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968C220-F632-4D3C-800B-D7D40E8C0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  <p:pic>
        <p:nvPicPr>
          <p:cNvPr id="8" name="图片 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27D1531F-57E6-4DC8-A379-A814EA6D4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6481" y="1701356"/>
            <a:ext cx="3063529" cy="435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DF10EA7D-3E65-4BC2-8458-1055E15943B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275931"/>
            <a:ext cx="5181600" cy="3199901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3E32B8-0C9E-415B-A1D3-285D712E41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调整</a:t>
            </a:r>
            <a:r>
              <a:rPr lang="en-US" altLang="zh-CN" dirty="0"/>
              <a:t>FortiGate external</a:t>
            </a:r>
            <a:r>
              <a:rPr lang="zh-CN" altLang="en-US" dirty="0"/>
              <a:t>接口网络安全组</a:t>
            </a:r>
            <a:endParaRPr lang="en-US" altLang="zh-CN" dirty="0"/>
          </a:p>
          <a:p>
            <a:r>
              <a:rPr lang="zh-CN" altLang="en-US" dirty="0"/>
              <a:t>允许</a:t>
            </a:r>
            <a:r>
              <a:rPr lang="en-US" altLang="zh-CN" dirty="0"/>
              <a:t>10022</a:t>
            </a:r>
            <a:r>
              <a:rPr lang="zh-CN" altLang="en-US" dirty="0"/>
              <a:t>端口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3448CB9-290B-43FA-9530-B3B674453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</p:spTree>
    <p:extLst>
      <p:ext uri="{BB962C8B-B14F-4D97-AF65-F5344CB8AC3E}">
        <p14:creationId xmlns:p14="http://schemas.microsoft.com/office/powerpoint/2010/main" val="317535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EC8DFE-932B-4A2E-880E-993BF5915C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新建网络安全组</a:t>
            </a:r>
            <a:endParaRPr lang="en-US" altLang="zh-CN" dirty="0"/>
          </a:p>
          <a:p>
            <a:r>
              <a:rPr lang="zh-CN" altLang="en-US" dirty="0"/>
              <a:t>用于绑定</a:t>
            </a:r>
            <a:r>
              <a:rPr lang="en-US" altLang="zh-CN" dirty="0"/>
              <a:t>FortiGate internal</a:t>
            </a:r>
            <a:r>
              <a:rPr lang="zh-CN" altLang="en-US" dirty="0"/>
              <a:t>接口</a:t>
            </a:r>
            <a:endParaRPr lang="en-US" altLang="zh-CN" dirty="0"/>
          </a:p>
          <a:p>
            <a:r>
              <a:rPr lang="zh-CN" altLang="en-US" dirty="0"/>
              <a:t>出站端口规则，允许访问</a:t>
            </a:r>
            <a:r>
              <a:rPr lang="en-US" altLang="zh-CN" dirty="0"/>
              <a:t>22</a:t>
            </a:r>
          </a:p>
          <a:p>
            <a:pPr lvl="1"/>
            <a:r>
              <a:rPr lang="zh-CN" altLang="en-US" dirty="0"/>
              <a:t>这一规则允许</a:t>
            </a:r>
            <a:r>
              <a:rPr lang="en-US" altLang="zh-CN" dirty="0"/>
              <a:t>FortiGate</a:t>
            </a:r>
            <a:r>
              <a:rPr lang="zh-CN" altLang="en-US" dirty="0"/>
              <a:t>在不做</a:t>
            </a:r>
            <a:r>
              <a:rPr lang="en-US" altLang="zh-CN" dirty="0"/>
              <a:t>NAT</a:t>
            </a:r>
            <a:r>
              <a:rPr lang="zh-CN" altLang="en-US" dirty="0"/>
              <a:t>的情况下，通过</a:t>
            </a:r>
            <a:r>
              <a:rPr lang="en-US" altLang="zh-CN" dirty="0"/>
              <a:t>port2 internal</a:t>
            </a:r>
            <a:r>
              <a:rPr lang="zh-CN" altLang="en-US" dirty="0"/>
              <a:t>接口将来自公网客户端的流量转发到</a:t>
            </a:r>
            <a:r>
              <a:rPr lang="en-US" altLang="zh-CN" dirty="0"/>
              <a:t>Linux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3596628-960E-4A5C-A2AD-311F65D89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9C2C34A9-2BCA-4165-AFC8-84EC8B2ED6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275931"/>
            <a:ext cx="5181600" cy="319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9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9E78B1EA-0829-443F-8393-881B3CBAB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315" y="1298448"/>
            <a:ext cx="5373198" cy="823912"/>
          </a:xfrm>
        </p:spPr>
        <p:txBody>
          <a:bodyPr/>
          <a:lstStyle/>
          <a:p>
            <a:pPr algn="ctr"/>
            <a:r>
              <a:rPr lang="zh-CN" altLang="en-US" b="0" dirty="0"/>
              <a:t>配置路由，内网路由指向</a:t>
            </a:r>
            <a:r>
              <a:rPr lang="en-US" altLang="zh-CN" b="0" dirty="0"/>
              <a:t>port2</a:t>
            </a:r>
            <a:r>
              <a:rPr lang="zh-CN" altLang="en-US" b="0" dirty="0"/>
              <a:t>网关</a:t>
            </a:r>
            <a:endParaRPr lang="en-US" altLang="zh-CN" b="0" dirty="0"/>
          </a:p>
          <a:p>
            <a:pPr algn="ctr"/>
            <a:r>
              <a:rPr lang="zh-CN" altLang="en-US" b="0" dirty="0">
                <a:solidFill>
                  <a:srgbClr val="FF0000"/>
                </a:solidFill>
              </a:rPr>
              <a:t>路由配置不自动同步，注意双机配置</a:t>
            </a:r>
            <a:endParaRPr lang="en-US" altLang="zh-CN" b="0" dirty="0">
              <a:solidFill>
                <a:srgbClr val="FF0000"/>
              </a:solidFill>
            </a:endParaRPr>
          </a:p>
        </p:txBody>
      </p:sp>
      <p:pic>
        <p:nvPicPr>
          <p:cNvPr id="23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846A80C1-A405-440F-811E-7D42681C4C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8316" y="2639403"/>
            <a:ext cx="5391484" cy="2776614"/>
          </a:xfrm>
          <a:prstGeom prst="rect">
            <a:avLst/>
          </a:prstGeom>
          <a:noFill/>
        </p:spPr>
      </p:pic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EB9951CD-E4E4-4FA5-BE42-F186A7D32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0488" y="1298448"/>
            <a:ext cx="5277612" cy="823912"/>
          </a:xfrm>
        </p:spPr>
        <p:txBody>
          <a:bodyPr/>
          <a:lstStyle/>
          <a:p>
            <a:pPr algn="ctr"/>
            <a:r>
              <a:rPr lang="zh-CN" altLang="en-US" b="0" dirty="0"/>
              <a:t>配置</a:t>
            </a:r>
            <a:r>
              <a:rPr lang="en-US" altLang="zh-CN" b="0" dirty="0"/>
              <a:t>VIP</a:t>
            </a:r>
          </a:p>
          <a:p>
            <a:pPr algn="ctr"/>
            <a:r>
              <a:rPr lang="zh-CN" altLang="en-US" b="0" dirty="0"/>
              <a:t>开启端口转发</a:t>
            </a:r>
            <a:r>
              <a:rPr lang="en-US" altLang="zh-CN" b="0" dirty="0"/>
              <a:t>10022-&gt;22</a:t>
            </a:r>
          </a:p>
        </p:txBody>
      </p:sp>
      <p:pic>
        <p:nvPicPr>
          <p:cNvPr id="22" name="内容占位符 9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166D089D-1FCA-44E0-9CE6-24B750E237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44447" y="2185416"/>
            <a:ext cx="4769693" cy="3684588"/>
          </a:xfrm>
          <a:prstGeom prst="rect">
            <a:avLst/>
          </a:prstGeom>
          <a:noFill/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286D9598-A8A4-4C3E-9851-246F72864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</p:spTree>
    <p:extLst>
      <p:ext uri="{BB962C8B-B14F-4D97-AF65-F5344CB8AC3E}">
        <p14:creationId xmlns:p14="http://schemas.microsoft.com/office/powerpoint/2010/main" val="157452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架构图</a:t>
            </a: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0BFBB3-ACE2-4E69-A2D1-E093EE7064F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" y="1335379"/>
            <a:ext cx="7209692" cy="494331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占位符 1">
            <a:extLst>
              <a:ext uri="{FF2B5EF4-FFF2-40B4-BE49-F238E27FC236}">
                <a16:creationId xmlns:a16="http://schemas.microsoft.com/office/drawing/2014/main" id="{6D3F9A56-D6C9-40DA-ABD2-4BA5A67D45F0}"/>
              </a:ext>
            </a:extLst>
          </p:cNvPr>
          <p:cNvSpPr txBox="1">
            <a:spLocks/>
          </p:cNvSpPr>
          <p:nvPr/>
        </p:nvSpPr>
        <p:spPr>
          <a:xfrm>
            <a:off x="7840628" y="1337239"/>
            <a:ext cx="3627472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200" dirty="0"/>
              <a:t>单播</a:t>
            </a:r>
            <a:r>
              <a:rPr lang="en-US" altLang="zh-CN" sz="2200" dirty="0"/>
              <a:t>FGCP A-P</a:t>
            </a:r>
            <a:r>
              <a:rPr lang="zh-CN" altLang="en-US" sz="2200" dirty="0"/>
              <a:t>模式</a:t>
            </a:r>
          </a:p>
          <a:p>
            <a:r>
              <a:rPr lang="en-US" altLang="zh-CN" sz="2200" dirty="0"/>
              <a:t>Azure</a:t>
            </a:r>
            <a:r>
              <a:rPr lang="zh-CN" altLang="en-US" sz="2200" dirty="0"/>
              <a:t>负载平衡器使用针对</a:t>
            </a:r>
            <a:r>
              <a:rPr lang="en-US" altLang="zh-CN" sz="2200" dirty="0"/>
              <a:t>FortiGate-VM</a:t>
            </a:r>
            <a:r>
              <a:rPr lang="zh-CN" altLang="en-US" sz="2200" dirty="0"/>
              <a:t>的运行状况探测器来处理流量故障转移</a:t>
            </a:r>
          </a:p>
          <a:p>
            <a:r>
              <a:rPr lang="zh-CN" altLang="en-US" sz="2200" dirty="0"/>
              <a:t>故障转移时间基于</a:t>
            </a:r>
            <a:r>
              <a:rPr lang="en-US" altLang="zh-CN" sz="2200" dirty="0"/>
              <a:t>Azure</a:t>
            </a:r>
            <a:r>
              <a:rPr lang="zh-CN" altLang="en-US" sz="2200" dirty="0"/>
              <a:t>负载平衡器的运行状况探针：每</a:t>
            </a:r>
            <a:r>
              <a:rPr lang="en-US" altLang="zh-CN" sz="2200" dirty="0"/>
              <a:t>5</a:t>
            </a:r>
            <a:r>
              <a:rPr lang="zh-CN" altLang="en-US" sz="2200" dirty="0"/>
              <a:t>秒</a:t>
            </a:r>
            <a:r>
              <a:rPr lang="en-US" altLang="zh-CN" sz="2200" dirty="0"/>
              <a:t>2</a:t>
            </a:r>
            <a:r>
              <a:rPr lang="zh-CN" altLang="en-US" sz="2200" dirty="0"/>
              <a:t>次失败尝试，最多</a:t>
            </a:r>
            <a:r>
              <a:rPr lang="en-US" altLang="zh-CN" sz="2200" dirty="0"/>
              <a:t>15</a:t>
            </a:r>
            <a:r>
              <a:rPr lang="zh-CN" altLang="en-US" sz="2200" dirty="0"/>
              <a:t>秒</a:t>
            </a: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36392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89CB2049-B3C3-478E-A5FD-144C6FCE38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1740898"/>
            <a:ext cx="5181600" cy="426996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D197DA-34FD-4BD4-BFDF-7A7D302103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配置防火墙策略，允许访问</a:t>
            </a:r>
            <a:r>
              <a:rPr lang="en-US" altLang="zh-CN" dirty="0"/>
              <a:t>VIP</a:t>
            </a:r>
            <a:r>
              <a:rPr lang="zh-CN" altLang="en-US" dirty="0"/>
              <a:t>流量</a:t>
            </a:r>
            <a:endParaRPr lang="en-US" altLang="zh-CN" dirty="0"/>
          </a:p>
          <a:p>
            <a:r>
              <a:rPr lang="zh-CN" altLang="en-US" dirty="0"/>
              <a:t>如果需要后端服务器看到真实的客户端地址，需要关闭</a:t>
            </a:r>
            <a:r>
              <a:rPr lang="en-US" altLang="zh-CN" dirty="0"/>
              <a:t>NAT</a:t>
            </a:r>
            <a:r>
              <a:rPr lang="zh-CN" altLang="en-US" dirty="0"/>
              <a:t>，之后进行</a:t>
            </a:r>
            <a:r>
              <a:rPr lang="en-US" altLang="zh-CN" dirty="0"/>
              <a:t>Azure</a:t>
            </a:r>
            <a:r>
              <a:rPr lang="zh-CN" altLang="en-US" dirty="0"/>
              <a:t>的出站配置使出站流量经过防火墙</a:t>
            </a:r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72C7A435-FF87-4E72-860C-1DB2329DD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入站配置（以</a:t>
            </a:r>
            <a:r>
              <a:rPr lang="en-US" altLang="zh-CN" dirty="0"/>
              <a:t>Linux SSH</a:t>
            </a:r>
            <a:r>
              <a:rPr lang="zh-CN" altLang="en-US" dirty="0"/>
              <a:t>访问为例）</a:t>
            </a:r>
          </a:p>
        </p:txBody>
      </p:sp>
    </p:spTree>
    <p:extLst>
      <p:ext uri="{BB962C8B-B14F-4D97-AF65-F5344CB8AC3E}">
        <p14:creationId xmlns:p14="http://schemas.microsoft.com/office/powerpoint/2010/main" val="187729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EC8DFE-932B-4A2E-880E-993BF5915C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修改</a:t>
            </a:r>
            <a:r>
              <a:rPr lang="en-US" altLang="zh-CN" dirty="0"/>
              <a:t>FortiGate internal</a:t>
            </a:r>
            <a:r>
              <a:rPr lang="zh-CN" altLang="en-US" dirty="0"/>
              <a:t>接口网络安全组</a:t>
            </a:r>
            <a:endParaRPr lang="en-US" altLang="zh-CN" dirty="0"/>
          </a:p>
          <a:p>
            <a:r>
              <a:rPr lang="zh-CN" altLang="en-US" dirty="0"/>
              <a:t>入站端口规则，任何流量</a:t>
            </a:r>
            <a:endParaRPr lang="en-US" altLang="zh-CN" dirty="0"/>
          </a:p>
          <a:p>
            <a:pPr lvl="1"/>
            <a:r>
              <a:rPr lang="zh-CN" altLang="en-US" dirty="0"/>
              <a:t>这一规则允许</a:t>
            </a:r>
            <a:r>
              <a:rPr lang="en-US" altLang="zh-CN" dirty="0"/>
              <a:t>FortiGate</a:t>
            </a:r>
            <a:r>
              <a:rPr lang="zh-CN" altLang="en-US" dirty="0"/>
              <a:t>接收目的</a:t>
            </a:r>
            <a:r>
              <a:rPr lang="en-US" altLang="zh-CN" dirty="0"/>
              <a:t>IP</a:t>
            </a:r>
            <a:r>
              <a:rPr lang="zh-CN" altLang="en-US" dirty="0"/>
              <a:t>为任意的流量，即访问公网的流量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3596628-960E-4A5C-A2AD-311F65D89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  <p:pic>
        <p:nvPicPr>
          <p:cNvPr id="7" name="内容占位符 6" descr="图形用户界面, 应用程序&#10;&#10;描述已自动生成">
            <a:extLst>
              <a:ext uri="{FF2B5EF4-FFF2-40B4-BE49-F238E27FC236}">
                <a16:creationId xmlns:a16="http://schemas.microsoft.com/office/drawing/2014/main" id="{CD013BA9-4232-40BD-AE21-5C42F38F11B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275931"/>
            <a:ext cx="5181600" cy="3199901"/>
          </a:xfrm>
        </p:spPr>
      </p:pic>
    </p:spTree>
    <p:extLst>
      <p:ext uri="{BB962C8B-B14F-4D97-AF65-F5344CB8AC3E}">
        <p14:creationId xmlns:p14="http://schemas.microsoft.com/office/powerpoint/2010/main" val="378074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080A672-292E-4122-B0BE-4F891AE1AA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655" y="1700785"/>
            <a:ext cx="3146351" cy="4351337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402653-2BED-4279-A86C-4EBC607F2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8106" y="1700784"/>
            <a:ext cx="3334837" cy="4351338"/>
          </a:xfrm>
        </p:spPr>
        <p:txBody>
          <a:bodyPr/>
          <a:lstStyle/>
          <a:p>
            <a:r>
              <a:rPr lang="zh-CN" altLang="en-US" dirty="0"/>
              <a:t>创建路由表（</a:t>
            </a:r>
            <a:r>
              <a:rPr lang="en-US" altLang="zh-CN" dirty="0"/>
              <a:t>UDR</a:t>
            </a:r>
            <a:r>
              <a:rPr lang="zh-CN" altLang="en-US" dirty="0"/>
              <a:t>），用于业务子网</a:t>
            </a:r>
            <a:endParaRPr lang="en-US" altLang="zh-CN" dirty="0"/>
          </a:p>
          <a:p>
            <a:r>
              <a:rPr lang="zh-CN" altLang="en-US" dirty="0"/>
              <a:t>添加默认路由，网关指向内部负载均衡器的</a:t>
            </a:r>
            <a:r>
              <a:rPr lang="en-US" altLang="zh-CN" dirty="0"/>
              <a:t>IP</a:t>
            </a:r>
            <a:r>
              <a:rPr lang="zh-CN" altLang="en-US" dirty="0"/>
              <a:t>地址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35181B94-75A2-4D1B-8EAF-D8CA542E9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DABADB-B458-4950-B33F-0AB9C6559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8" y="1700784"/>
            <a:ext cx="3334836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9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4B85B455-DB2F-4375-99E8-0F7963F41D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3757" y="1700213"/>
            <a:ext cx="4568211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DA00ED-2715-45A5-A836-82F3EC482E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关联路由表</a:t>
            </a:r>
            <a:endParaRPr lang="en-US" altLang="zh-CN" dirty="0"/>
          </a:p>
          <a:p>
            <a:pPr lvl="1"/>
            <a:r>
              <a:rPr lang="zh-CN" altLang="en-US" dirty="0"/>
              <a:t>将路由表与业务子网进行关联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B5C0FB1B-311F-4683-BB12-265029B33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</p:spTree>
    <p:extLst>
      <p:ext uri="{BB962C8B-B14F-4D97-AF65-F5344CB8AC3E}">
        <p14:creationId xmlns:p14="http://schemas.microsoft.com/office/powerpoint/2010/main" val="40590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EAE854CE-E08E-4718-B640-F73F7930BF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603421"/>
            <a:ext cx="5181600" cy="2544921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B9E107-210A-4147-A07F-52841D5471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进入</a:t>
            </a:r>
            <a:r>
              <a:rPr lang="en-US" altLang="zh-CN" dirty="0"/>
              <a:t>outbound-internal</a:t>
            </a:r>
            <a:r>
              <a:rPr lang="zh-CN" altLang="en-US" dirty="0"/>
              <a:t>负载均衡器</a:t>
            </a:r>
            <a:endParaRPr lang="en-US" altLang="zh-CN" dirty="0"/>
          </a:p>
          <a:p>
            <a:r>
              <a:rPr lang="zh-CN" altLang="en-US" dirty="0"/>
              <a:t>添加后端池</a:t>
            </a:r>
            <a:endParaRPr lang="en-US" altLang="zh-CN" dirty="0"/>
          </a:p>
          <a:p>
            <a:r>
              <a:rPr lang="zh-CN" altLang="en-US" dirty="0"/>
              <a:t>选择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FortiGate</a:t>
            </a:r>
            <a:r>
              <a:rPr lang="zh-CN" altLang="en-US" dirty="0"/>
              <a:t>的</a:t>
            </a:r>
            <a:r>
              <a:rPr lang="en-US" altLang="zh-CN" dirty="0"/>
              <a:t>internal</a:t>
            </a:r>
            <a:r>
              <a:rPr lang="zh-CN" altLang="en-US" dirty="0"/>
              <a:t>接口</a:t>
            </a:r>
            <a:r>
              <a:rPr lang="en-US" altLang="zh-CN" dirty="0"/>
              <a:t>IP</a:t>
            </a: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70658918-8C7E-4A51-AB74-DB49C5CCD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</p:spTree>
    <p:extLst>
      <p:ext uri="{BB962C8B-B14F-4D97-AF65-F5344CB8AC3E}">
        <p14:creationId xmlns:p14="http://schemas.microsoft.com/office/powerpoint/2010/main" val="39108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8FEEE3-53FC-4233-B5C1-505096FE1C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进入</a:t>
            </a:r>
            <a:r>
              <a:rPr lang="en-US" altLang="zh-CN" dirty="0"/>
              <a:t>outbound-internal</a:t>
            </a:r>
            <a:r>
              <a:rPr lang="zh-CN" altLang="en-US" dirty="0"/>
              <a:t>负载均衡器</a:t>
            </a:r>
            <a:endParaRPr lang="en-US" altLang="zh-CN" dirty="0"/>
          </a:p>
          <a:p>
            <a:r>
              <a:rPr lang="zh-CN" altLang="en-US" dirty="0"/>
              <a:t>添加</a:t>
            </a:r>
            <a:r>
              <a:rPr lang="en-US" altLang="zh-CN" dirty="0"/>
              <a:t>TCP/80</a:t>
            </a:r>
            <a:r>
              <a:rPr lang="zh-CN" altLang="en-US" dirty="0"/>
              <a:t>端口的运行状况探测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1E1ED092-FD4B-4D54-8DF9-A961F5DBB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5C28C21C-6038-494B-80B8-F5FE1642B4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406675"/>
            <a:ext cx="5181600" cy="2938412"/>
          </a:xfrm>
        </p:spPr>
      </p:pic>
    </p:spTree>
    <p:extLst>
      <p:ext uri="{BB962C8B-B14F-4D97-AF65-F5344CB8AC3E}">
        <p14:creationId xmlns:p14="http://schemas.microsoft.com/office/powerpoint/2010/main" val="5380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F2A776C-F23C-4470-B12B-0963C10EF2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81350" y="1700213"/>
            <a:ext cx="3673026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E59193-42DC-4729-981F-622355C4AE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进入</a:t>
            </a:r>
            <a:r>
              <a:rPr lang="en-US" altLang="zh-CN" dirty="0"/>
              <a:t>outbound-internal</a:t>
            </a:r>
            <a:r>
              <a:rPr lang="zh-CN" altLang="en-US" dirty="0"/>
              <a:t>负载均衡器</a:t>
            </a:r>
            <a:endParaRPr lang="en-US" altLang="zh-CN" dirty="0"/>
          </a:p>
          <a:p>
            <a:r>
              <a:rPr lang="zh-CN" altLang="en-US" dirty="0"/>
              <a:t>添加负载均衡规则</a:t>
            </a:r>
            <a:endParaRPr lang="en-US" altLang="zh-CN" dirty="0"/>
          </a:p>
          <a:p>
            <a:r>
              <a:rPr lang="zh-CN" altLang="en-US" dirty="0"/>
              <a:t>注意勾选“</a:t>
            </a:r>
            <a:r>
              <a:rPr lang="en-US" altLang="zh-CN" dirty="0"/>
              <a:t>HA</a:t>
            </a:r>
            <a:r>
              <a:rPr lang="zh-CN" altLang="en-US" dirty="0"/>
              <a:t>端口”</a:t>
            </a:r>
            <a:endParaRPr lang="en-US" altLang="zh-CN" dirty="0"/>
          </a:p>
          <a:p>
            <a:pPr lvl="1"/>
            <a:r>
              <a:rPr lang="zh-CN" altLang="en-US" dirty="0"/>
              <a:t>此选项的作用类似链路负载均衡</a:t>
            </a:r>
            <a:endParaRPr lang="en-US" altLang="zh-CN" dirty="0"/>
          </a:p>
          <a:p>
            <a:r>
              <a:rPr lang="zh-CN" altLang="en-US" dirty="0"/>
              <a:t>选择后端池和运行状况探测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9F897A95-A664-4EAA-BA85-E4CAC124F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</p:spTree>
    <p:extLst>
      <p:ext uri="{BB962C8B-B14F-4D97-AF65-F5344CB8AC3E}">
        <p14:creationId xmlns:p14="http://schemas.microsoft.com/office/powerpoint/2010/main" val="114652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B7333B2B-4F34-46DE-B78B-9D13D80F0C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98358" y="1700213"/>
            <a:ext cx="4439009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90BBA3-38BF-42D7-BC70-600E58A78B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配置</a:t>
            </a:r>
            <a:r>
              <a:rPr lang="en-US" altLang="zh-CN" dirty="0"/>
              <a:t>FortiGate</a:t>
            </a:r>
            <a:r>
              <a:rPr lang="zh-CN" altLang="en-US" dirty="0"/>
              <a:t>的出站规则</a:t>
            </a:r>
            <a:endParaRPr lang="en-US" altLang="zh-CN" dirty="0"/>
          </a:p>
          <a:p>
            <a:pPr lvl="1"/>
            <a:r>
              <a:rPr lang="en-US" altLang="zh-CN" dirty="0"/>
              <a:t>FortiGate external</a:t>
            </a:r>
            <a:r>
              <a:rPr lang="zh-CN" altLang="en-US" dirty="0"/>
              <a:t>接口并未绑定公网</a:t>
            </a:r>
            <a:r>
              <a:rPr lang="en-US" altLang="zh-CN" dirty="0"/>
              <a:t>IP</a:t>
            </a:r>
            <a:r>
              <a:rPr lang="zh-CN" altLang="en-US" dirty="0"/>
              <a:t>，需要通过负载均衡器出站规则访问公网</a:t>
            </a:r>
            <a:endParaRPr lang="en-US" altLang="zh-CN" dirty="0"/>
          </a:p>
          <a:p>
            <a:r>
              <a:rPr lang="zh-CN" altLang="en-US" dirty="0"/>
              <a:t>进入负载均衡器</a:t>
            </a:r>
            <a:r>
              <a:rPr lang="en-US" altLang="zh-CN" dirty="0"/>
              <a:t>inbound-public</a:t>
            </a:r>
          </a:p>
          <a:p>
            <a:r>
              <a:rPr lang="zh-CN" altLang="en-US" dirty="0"/>
              <a:t>添加出站规则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12E5E6A-A48A-4B58-864F-539D564A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</p:spTree>
    <p:extLst>
      <p:ext uri="{BB962C8B-B14F-4D97-AF65-F5344CB8AC3E}">
        <p14:creationId xmlns:p14="http://schemas.microsoft.com/office/powerpoint/2010/main" val="283006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F0304077-A254-4A0B-AAD3-3C3515ABD4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1700784"/>
            <a:ext cx="5181600" cy="2675282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70795A-B8EE-493B-8E3F-2A7B150F43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FortiGate</a:t>
            </a:r>
            <a:r>
              <a:rPr lang="zh-CN" altLang="en-US" dirty="0"/>
              <a:t>增加一条路由，用于</a:t>
            </a:r>
            <a:r>
              <a:rPr lang="en-US" altLang="zh-CN" dirty="0"/>
              <a:t>port2</a:t>
            </a:r>
            <a:r>
              <a:rPr lang="zh-CN" altLang="en-US" dirty="0"/>
              <a:t>接口响应负载均衡器的健康检查</a:t>
            </a:r>
            <a:endParaRPr lang="en-US" altLang="zh-CN" dirty="0"/>
          </a:p>
          <a:p>
            <a:r>
              <a:rPr lang="zh-CN" altLang="en-US" dirty="0"/>
              <a:t>目标</a:t>
            </a:r>
            <a:r>
              <a:rPr lang="en-US" altLang="zh-CN" dirty="0"/>
              <a:t>0.0.0.0/0</a:t>
            </a:r>
            <a:r>
              <a:rPr lang="zh-CN" altLang="en-US" dirty="0"/>
              <a:t>，网关为</a:t>
            </a:r>
            <a:r>
              <a:rPr lang="en-US" altLang="zh-CN" dirty="0"/>
              <a:t>port2</a:t>
            </a:r>
            <a:r>
              <a:rPr lang="zh-CN" altLang="en-US" dirty="0"/>
              <a:t>的网关</a:t>
            </a:r>
            <a:endParaRPr lang="en-US" altLang="zh-CN" dirty="0"/>
          </a:p>
          <a:p>
            <a:pPr lvl="1"/>
            <a:r>
              <a:rPr lang="zh-CN" altLang="en-US" dirty="0"/>
              <a:t>抓包分析，</a:t>
            </a:r>
            <a:r>
              <a:rPr lang="en-US" altLang="zh-CN" dirty="0"/>
              <a:t>Azure</a:t>
            </a:r>
            <a:r>
              <a:rPr lang="zh-CN" altLang="en-US" dirty="0"/>
              <a:t>负载均衡器的健康检查源</a:t>
            </a:r>
            <a:r>
              <a:rPr lang="en-US" altLang="zh-CN" dirty="0"/>
              <a:t>IP</a:t>
            </a:r>
            <a:r>
              <a:rPr lang="zh-CN" altLang="en-US" dirty="0"/>
              <a:t>不是固定的内网</a:t>
            </a:r>
            <a:r>
              <a:rPr lang="en-US" altLang="zh-CN" dirty="0"/>
              <a:t>IP</a:t>
            </a:r>
            <a:r>
              <a:rPr lang="zh-CN" altLang="en-US" dirty="0"/>
              <a:t>，似乎是变化的公网</a:t>
            </a:r>
            <a:r>
              <a:rPr lang="en-US" altLang="zh-CN" dirty="0"/>
              <a:t>IP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注意将</a:t>
            </a:r>
            <a:r>
              <a:rPr lang="en-US" altLang="zh-CN" dirty="0">
                <a:solidFill>
                  <a:srgbClr val="FF0000"/>
                </a:solidFill>
              </a:rPr>
              <a:t>Priority</a:t>
            </a:r>
            <a:r>
              <a:rPr lang="zh-CN" altLang="en-US" dirty="0">
                <a:solidFill>
                  <a:srgbClr val="FF0000"/>
                </a:solidFill>
              </a:rPr>
              <a:t>设置为非</a:t>
            </a:r>
            <a:r>
              <a:rPr lang="en-US" altLang="zh-CN" dirty="0">
                <a:solidFill>
                  <a:srgbClr val="FF0000"/>
                </a:solidFill>
              </a:rPr>
              <a:t>0</a:t>
            </a:r>
          </a:p>
          <a:p>
            <a:pPr lvl="1"/>
            <a:r>
              <a:rPr lang="zh-CN" altLang="en-US" dirty="0"/>
              <a:t>保证优先级低于</a:t>
            </a:r>
            <a:r>
              <a:rPr lang="en-US" altLang="zh-CN" dirty="0"/>
              <a:t>port1</a:t>
            </a:r>
            <a:r>
              <a:rPr lang="zh-CN" altLang="en-US" dirty="0"/>
              <a:t>的默认网关</a:t>
            </a:r>
            <a:endParaRPr lang="en-US" altLang="zh-CN" dirty="0"/>
          </a:p>
          <a:p>
            <a:r>
              <a:rPr lang="zh-CN" altLang="en-US" dirty="0"/>
              <a:t>开启</a:t>
            </a:r>
            <a:r>
              <a:rPr lang="en-US" altLang="zh-CN" dirty="0"/>
              <a:t>port2</a:t>
            </a:r>
            <a:r>
              <a:rPr lang="zh-CN" altLang="en-US" dirty="0"/>
              <a:t>的</a:t>
            </a:r>
            <a:r>
              <a:rPr lang="en-US" altLang="zh-CN" dirty="0"/>
              <a:t>HTTP</a:t>
            </a:r>
            <a:r>
              <a:rPr lang="zh-CN" altLang="en-US" dirty="0"/>
              <a:t>权限</a:t>
            </a:r>
            <a:endParaRPr lang="en-US" altLang="zh-CN" dirty="0"/>
          </a:p>
          <a:p>
            <a:pPr lvl="1"/>
            <a:r>
              <a:rPr lang="zh-CN" altLang="en-US" dirty="0"/>
              <a:t>响应</a:t>
            </a:r>
            <a:r>
              <a:rPr lang="en-US" altLang="zh-CN" dirty="0"/>
              <a:t>outbound-internal</a:t>
            </a:r>
            <a:r>
              <a:rPr lang="zh-CN" altLang="en-US" dirty="0"/>
              <a:t>负载均衡器针对</a:t>
            </a:r>
            <a:r>
              <a:rPr lang="en-US" altLang="zh-CN" dirty="0"/>
              <a:t>80</a:t>
            </a:r>
            <a:r>
              <a:rPr lang="zh-CN" altLang="en-US" dirty="0"/>
              <a:t>端口的健康检查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路由配置不自动同步，注意双机配置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F0B5A6B9-8DC5-4EDA-9F1F-FB05CF6C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6B6F4E-9288-4637-AB0A-F2536CBA5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36" y="4741472"/>
            <a:ext cx="5181600" cy="5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&#10;&#10;描述已自动生成">
            <a:extLst>
              <a:ext uri="{FF2B5EF4-FFF2-40B4-BE49-F238E27FC236}">
                <a16:creationId xmlns:a16="http://schemas.microsoft.com/office/drawing/2014/main" id="{EC1CE834-CE09-49DC-B80D-8E5E5A4393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1873560"/>
            <a:ext cx="5181600" cy="4004643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B2841D-DC19-4950-A559-E117EAF25D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配置防火墙策略，放行内网访问</a:t>
            </a:r>
            <a:r>
              <a:rPr lang="en-US" altLang="zh-CN" dirty="0"/>
              <a:t>Internet</a:t>
            </a:r>
          </a:p>
          <a:p>
            <a:r>
              <a:rPr lang="zh-CN" altLang="en-US" dirty="0"/>
              <a:t>注意开启</a:t>
            </a:r>
            <a:r>
              <a:rPr lang="en-US" altLang="zh-CN" dirty="0"/>
              <a:t>NAT</a:t>
            </a: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9B146B1-E865-4913-8DF6-DD5D57844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出站配置（</a:t>
            </a:r>
            <a:r>
              <a:rPr lang="en-US" altLang="zh-CN" dirty="0"/>
              <a:t>Linux</a:t>
            </a:r>
            <a:r>
              <a:rPr lang="zh-CN" altLang="en-US" dirty="0"/>
              <a:t>访问公网）</a:t>
            </a:r>
          </a:p>
        </p:txBody>
      </p:sp>
    </p:spTree>
    <p:extLst>
      <p:ext uri="{BB962C8B-B14F-4D97-AF65-F5344CB8AC3E}">
        <p14:creationId xmlns:p14="http://schemas.microsoft.com/office/powerpoint/2010/main" val="325727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流量走向</a:t>
            </a: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0BFBB3-ACE2-4E69-A2D1-E093EE7064F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" y="1335379"/>
            <a:ext cx="7209692" cy="494331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占位符 1">
            <a:extLst>
              <a:ext uri="{FF2B5EF4-FFF2-40B4-BE49-F238E27FC236}">
                <a16:creationId xmlns:a16="http://schemas.microsoft.com/office/drawing/2014/main" id="{94EF92A0-6F3A-43B0-A725-C89ACA308453}"/>
              </a:ext>
            </a:extLst>
          </p:cNvPr>
          <p:cNvSpPr txBox="1">
            <a:spLocks/>
          </p:cNvSpPr>
          <p:nvPr/>
        </p:nvSpPr>
        <p:spPr>
          <a:xfrm>
            <a:off x="7840628" y="1335379"/>
            <a:ext cx="3720436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200" dirty="0"/>
              <a:t>Inbound</a:t>
            </a:r>
          </a:p>
          <a:p>
            <a:pPr lvl="1"/>
            <a:r>
              <a:rPr lang="zh-CN" altLang="en-US" sz="1800" dirty="0"/>
              <a:t>公共负载均衡器对外提供业务发布</a:t>
            </a:r>
          </a:p>
          <a:p>
            <a:r>
              <a:rPr lang="en-US" altLang="zh-CN" sz="2200" dirty="0"/>
              <a:t>Outbound</a:t>
            </a:r>
          </a:p>
          <a:p>
            <a:pPr lvl="1"/>
            <a:r>
              <a:rPr lang="zh-CN" altLang="en-US" sz="1800" dirty="0"/>
              <a:t>内部负载均衡器对内提供默认网关，业务子网的路由表设置默认网关为内部负载均衡器的</a:t>
            </a:r>
            <a:r>
              <a:rPr lang="en-US" altLang="zh-CN" sz="1800" dirty="0"/>
              <a:t>IP</a:t>
            </a:r>
            <a:r>
              <a:rPr lang="zh-CN" altLang="en-US" sz="1800" dirty="0"/>
              <a:t>地址</a:t>
            </a: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64021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5686FE4-B113-499C-BDBE-1EC18FDD067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276978"/>
            <a:ext cx="5181600" cy="3197806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6F3F9E-A53F-4848-ABDE-A7B7B30F0F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使用负载均衡器的公共</a:t>
            </a:r>
            <a:r>
              <a:rPr lang="en-US" altLang="zh-CN" dirty="0"/>
              <a:t>IP</a:t>
            </a:r>
            <a:r>
              <a:rPr lang="zh-CN" altLang="en-US" dirty="0"/>
              <a:t>地址访问</a:t>
            </a:r>
            <a:r>
              <a:rPr lang="en-US" altLang="zh-CN" dirty="0"/>
              <a:t>Linux</a:t>
            </a:r>
            <a:r>
              <a:rPr lang="zh-CN" altLang="en-US" dirty="0"/>
              <a:t>，成功登录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94449181-3B1E-4F29-B92D-C1A9254F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测试入站访问</a:t>
            </a:r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7FA62067-B5B1-410E-BA6D-FF2144E3B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344" y="2792828"/>
            <a:ext cx="5181600" cy="325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31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文本&#10;&#10;描述已自动生成">
            <a:extLst>
              <a:ext uri="{FF2B5EF4-FFF2-40B4-BE49-F238E27FC236}">
                <a16:creationId xmlns:a16="http://schemas.microsoft.com/office/drawing/2014/main" id="{8D11699A-41F4-4CDB-87E5-41BEBBE9B2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5110" y="1700213"/>
            <a:ext cx="3525505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516148-CB76-4944-B8E3-9E623670DC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Linux</a:t>
            </a:r>
            <a:r>
              <a:rPr lang="zh-CN" altLang="en-US" dirty="0"/>
              <a:t>的</a:t>
            </a:r>
            <a:r>
              <a:rPr lang="en-US" altLang="zh-CN" dirty="0"/>
              <a:t>curl</a:t>
            </a:r>
            <a:r>
              <a:rPr lang="zh-CN" altLang="en-US" dirty="0"/>
              <a:t>工具访问</a:t>
            </a:r>
            <a:r>
              <a:rPr lang="en-US" altLang="zh-CN" dirty="0">
                <a:hlinkClick r:id="rId3"/>
              </a:rPr>
              <a:t>www.baidu.com</a:t>
            </a:r>
            <a:r>
              <a:rPr lang="zh-CN" altLang="en-US" dirty="0"/>
              <a:t>，成功访问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FA8C5939-366D-49C7-AF87-7F89BF9C8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测试出站访问</a:t>
            </a:r>
          </a:p>
        </p:txBody>
      </p:sp>
    </p:spTree>
    <p:extLst>
      <p:ext uri="{BB962C8B-B14F-4D97-AF65-F5344CB8AC3E}">
        <p14:creationId xmlns:p14="http://schemas.microsoft.com/office/powerpoint/2010/main" val="161223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表格&#10;&#10;描述已自动生成">
            <a:extLst>
              <a:ext uri="{FF2B5EF4-FFF2-40B4-BE49-F238E27FC236}">
                <a16:creationId xmlns:a16="http://schemas.microsoft.com/office/drawing/2014/main" id="{EEBE084C-E033-41E4-B8FE-F3806B4D65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063" y="2603421"/>
            <a:ext cx="5181600" cy="2544921"/>
          </a:xfrm>
        </p:spPr>
      </p:pic>
      <p:pic>
        <p:nvPicPr>
          <p:cNvPr id="8" name="内容占位符 7" descr="表格&#10;&#10;描述已自动生成">
            <a:extLst>
              <a:ext uri="{FF2B5EF4-FFF2-40B4-BE49-F238E27FC236}">
                <a16:creationId xmlns:a16="http://schemas.microsoft.com/office/drawing/2014/main" id="{E906801F-AA15-40C9-8BAE-45654D6396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1725" y="2603421"/>
            <a:ext cx="5181600" cy="2544921"/>
          </a:xfr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E7D06B20-7647-4819-848E-044967A0F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查看防火墙流量日志</a:t>
            </a:r>
          </a:p>
        </p:txBody>
      </p:sp>
    </p:spTree>
    <p:extLst>
      <p:ext uri="{BB962C8B-B14F-4D97-AF65-F5344CB8AC3E}">
        <p14:creationId xmlns:p14="http://schemas.microsoft.com/office/powerpoint/2010/main" val="71764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0FA289A-8247-4FA0-9D46-7259162C87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5110" y="1700213"/>
            <a:ext cx="3525505" cy="4351337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C8BC1A-1442-4F11-8E3E-A93DC642BC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FortiGate A</a:t>
            </a:r>
            <a:r>
              <a:rPr lang="zh-CN" altLang="en-US" dirty="0"/>
              <a:t>执行</a:t>
            </a:r>
            <a:r>
              <a:rPr lang="en-US" altLang="zh-CN" dirty="0"/>
              <a:t>diagnose sys ha reset-uptime</a:t>
            </a:r>
            <a:r>
              <a:rPr lang="zh-CN" altLang="en-US" dirty="0"/>
              <a:t>，触发</a:t>
            </a:r>
            <a:r>
              <a:rPr lang="en-US" altLang="zh-CN" dirty="0"/>
              <a:t>HA failover</a:t>
            </a:r>
          </a:p>
          <a:p>
            <a:r>
              <a:rPr lang="zh-CN" altLang="en-US" dirty="0"/>
              <a:t>切换时间为</a:t>
            </a:r>
            <a:r>
              <a:rPr lang="en-US" altLang="zh-CN" dirty="0"/>
              <a:t>10~15</a:t>
            </a:r>
            <a:r>
              <a:rPr lang="zh-CN" altLang="en-US" dirty="0"/>
              <a:t>秒（取决于负载均衡器的运行状况探测周期）</a:t>
            </a:r>
            <a:endParaRPr lang="en-US" altLang="zh-CN" dirty="0"/>
          </a:p>
          <a:p>
            <a:r>
              <a:rPr lang="zh-CN" altLang="en-US" dirty="0"/>
              <a:t>再次测试入站和出站访问</a:t>
            </a:r>
            <a:endParaRPr lang="en-US" altLang="zh-CN" dirty="0"/>
          </a:p>
          <a:p>
            <a:r>
              <a:rPr lang="zh-CN" altLang="en-US" dirty="0"/>
              <a:t>登录</a:t>
            </a:r>
            <a:r>
              <a:rPr lang="en-US" altLang="zh-CN" dirty="0"/>
              <a:t>Linux</a:t>
            </a:r>
            <a:r>
              <a:rPr lang="zh-CN" altLang="en-US" dirty="0"/>
              <a:t>和访问</a:t>
            </a:r>
            <a:r>
              <a:rPr lang="en-US" altLang="zh-CN" dirty="0"/>
              <a:t>Internet</a:t>
            </a:r>
            <a:r>
              <a:rPr lang="zh-CN" altLang="en-US" dirty="0"/>
              <a:t>均成功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5FD2E4F-C454-4A03-A13C-CC7FBB3E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Failover</a:t>
            </a:r>
            <a:r>
              <a:rPr lang="zh-CN" altLang="en-US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126962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96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HA</a:t>
            </a:r>
            <a:r>
              <a:rPr lang="zh-CN" altLang="en-US" dirty="0">
                <a:solidFill>
                  <a:schemeClr val="tx1"/>
                </a:solidFill>
              </a:rPr>
              <a:t>环境搭建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53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形用户界面&#10;&#10;描述已自动生成">
            <a:extLst>
              <a:ext uri="{FF2B5EF4-FFF2-40B4-BE49-F238E27FC236}">
                <a16:creationId xmlns:a16="http://schemas.microsoft.com/office/drawing/2014/main" id="{C8FD0ED3-EDD5-410F-8723-89DAE566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206" y="1700784"/>
            <a:ext cx="4532643" cy="4351338"/>
          </a:xfrm>
          <a:prstGeom prst="rect">
            <a:avLst/>
          </a:prstGeom>
          <a:noFill/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242B198-1328-44C2-9CCC-BFBC8068E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1700784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/>
              <a:t>创建</a:t>
            </a:r>
            <a:r>
              <a:rPr lang="en-US" altLang="zh-CN" dirty="0"/>
              <a:t>4</a:t>
            </a:r>
            <a:r>
              <a:rPr lang="zh-CN" altLang="en-US" dirty="0"/>
              <a:t>个子网，分别为</a:t>
            </a:r>
            <a:endParaRPr lang="en-US" altLang="zh-CN" dirty="0"/>
          </a:p>
          <a:p>
            <a:pPr lvl="1"/>
            <a:r>
              <a:rPr lang="en-US" altLang="zh-CN" dirty="0"/>
              <a:t>external</a:t>
            </a:r>
            <a:r>
              <a:rPr lang="zh-CN" altLang="en-US" dirty="0"/>
              <a:t>（数据）</a:t>
            </a:r>
            <a:endParaRPr lang="en-US" altLang="zh-CN" dirty="0"/>
          </a:p>
          <a:p>
            <a:pPr lvl="1"/>
            <a:r>
              <a:rPr lang="en-US" altLang="zh-CN" dirty="0"/>
              <a:t>internal</a:t>
            </a:r>
            <a:r>
              <a:rPr lang="zh-CN" altLang="en-US" dirty="0"/>
              <a:t>（数据）</a:t>
            </a:r>
            <a:endParaRPr lang="en-US" altLang="zh-CN" dirty="0"/>
          </a:p>
          <a:p>
            <a:pPr lvl="1"/>
            <a:r>
              <a:rPr lang="en-US" altLang="zh-CN" dirty="0" err="1"/>
              <a:t>hasync</a:t>
            </a:r>
            <a:r>
              <a:rPr lang="zh-CN" altLang="en-US" dirty="0"/>
              <a:t>（心跳）</a:t>
            </a:r>
            <a:endParaRPr lang="en-US" altLang="zh-CN" dirty="0"/>
          </a:p>
          <a:p>
            <a:pPr lvl="1"/>
            <a:r>
              <a:rPr lang="en-US" altLang="zh-CN" dirty="0" err="1"/>
              <a:t>mgmt</a:t>
            </a:r>
            <a:r>
              <a:rPr lang="zh-CN" altLang="en-US" dirty="0"/>
              <a:t>（管理）</a:t>
            </a:r>
            <a:endParaRPr lang="en-US" altLang="zh-CN" dirty="0"/>
          </a:p>
          <a:p>
            <a:r>
              <a:rPr lang="zh-CN" altLang="en-US" dirty="0"/>
              <a:t>创建</a:t>
            </a:r>
            <a:r>
              <a:rPr lang="en-US" altLang="zh-CN" dirty="0"/>
              <a:t>1</a:t>
            </a:r>
            <a:r>
              <a:rPr lang="zh-CN" altLang="en-US" dirty="0"/>
              <a:t>个子网</a:t>
            </a:r>
            <a:endParaRPr lang="en-US" altLang="zh-CN" dirty="0"/>
          </a:p>
          <a:p>
            <a:pPr lvl="1"/>
            <a:r>
              <a:rPr lang="en-US" altLang="zh-CN" dirty="0"/>
              <a:t>application</a:t>
            </a:r>
            <a:r>
              <a:rPr lang="zh-CN" altLang="en-US" dirty="0"/>
              <a:t>（业务应用）</a:t>
            </a:r>
            <a:endParaRPr lang="en-US" altLang="zh-CN" dirty="0"/>
          </a:p>
          <a:p>
            <a:r>
              <a:rPr lang="zh-CN" altLang="en-US" dirty="0"/>
              <a:t>其它选项默认即可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41F39DA-CEE5-4A9C-BC9A-22057BA3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创建虚拟网络 </a:t>
            </a:r>
            <a:r>
              <a:rPr lang="en-US" altLang="zh-CN" dirty="0"/>
              <a:t>– VNET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70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22CCDFE6-41A8-4563-92DC-8E34C550A10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6829" y="1700213"/>
            <a:ext cx="4522067" cy="4351337"/>
          </a:xfrm>
          <a:noFill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A5B2F4-DF47-4294-B2C7-FCF7447C9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1700784"/>
            <a:ext cx="5181600" cy="4351338"/>
          </a:xfrm>
        </p:spPr>
        <p:txBody>
          <a:bodyPr/>
          <a:lstStyle/>
          <a:p>
            <a:r>
              <a:rPr lang="zh-CN" altLang="en-US" dirty="0"/>
              <a:t>公共负载均衡器</a:t>
            </a:r>
            <a:endParaRPr lang="en-US" altLang="zh-CN" dirty="0"/>
          </a:p>
          <a:p>
            <a:r>
              <a:rPr lang="zh-CN" altLang="en-US" dirty="0"/>
              <a:t>用于业务发布，</a:t>
            </a:r>
            <a:r>
              <a:rPr lang="en-US" altLang="zh-CN" dirty="0"/>
              <a:t>inbound</a:t>
            </a:r>
            <a:r>
              <a:rPr lang="zh-CN" altLang="en-US" dirty="0"/>
              <a:t>方向</a:t>
            </a:r>
            <a:endParaRPr lang="en-US" altLang="zh-CN" dirty="0"/>
          </a:p>
          <a:p>
            <a:r>
              <a:rPr lang="zh-CN" altLang="en-US" dirty="0"/>
              <a:t>类型：公共</a:t>
            </a:r>
            <a:endParaRPr lang="en-US" altLang="zh-CN" dirty="0"/>
          </a:p>
          <a:p>
            <a:r>
              <a:rPr lang="en-US" altLang="zh-CN" dirty="0"/>
              <a:t>SKU</a:t>
            </a:r>
            <a:r>
              <a:rPr lang="zh-CN" altLang="en-US" dirty="0"/>
              <a:t>：标准</a:t>
            </a:r>
            <a:endParaRPr lang="en-US" altLang="zh-CN" dirty="0"/>
          </a:p>
          <a:p>
            <a:r>
              <a:rPr lang="zh-CN" altLang="en-US" dirty="0"/>
              <a:t>新建一个公共</a:t>
            </a:r>
            <a:r>
              <a:rPr lang="en-US" altLang="zh-CN" dirty="0"/>
              <a:t>IP</a:t>
            </a:r>
            <a:r>
              <a:rPr lang="zh-CN" altLang="en-US" dirty="0"/>
              <a:t>地址，后续使用这个</a:t>
            </a:r>
            <a:r>
              <a:rPr lang="en-US" altLang="zh-CN" dirty="0"/>
              <a:t>IP</a:t>
            </a:r>
            <a:r>
              <a:rPr lang="zh-CN" altLang="en-US" dirty="0"/>
              <a:t>地址向公网发布业务</a:t>
            </a:r>
            <a:endParaRPr lang="en-US" altLang="zh-CN" dirty="0"/>
          </a:p>
          <a:p>
            <a:r>
              <a:rPr lang="zh-CN" altLang="en-US" dirty="0"/>
              <a:t>负载均衡器的后端池、规则等，待部署</a:t>
            </a:r>
            <a:r>
              <a:rPr lang="en-US" altLang="zh-CN" dirty="0"/>
              <a:t>FortiGate VM</a:t>
            </a:r>
            <a:r>
              <a:rPr lang="zh-CN" altLang="en-US" dirty="0"/>
              <a:t>时配置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4CE0E89-768B-4E36-8686-E983284C4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9816"/>
            <a:ext cx="10837164" cy="132556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创建负载均衡器 </a:t>
            </a:r>
            <a:r>
              <a:rPr lang="en-US" altLang="zh-CN" dirty="0"/>
              <a:t>– </a:t>
            </a:r>
            <a:r>
              <a:rPr lang="zh-CN" altLang="en-US" dirty="0"/>
              <a:t>公共</a:t>
            </a:r>
          </a:p>
        </p:txBody>
      </p:sp>
    </p:spTree>
    <p:extLst>
      <p:ext uri="{BB962C8B-B14F-4D97-AF65-F5344CB8AC3E}">
        <p14:creationId xmlns:p14="http://schemas.microsoft.com/office/powerpoint/2010/main" val="41528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8F8569AE-21DF-4BDF-98CD-C9CD0A6F3C1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68365" y="1700213"/>
            <a:ext cx="4498996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E73B26-5B6F-4482-9FF2-100F69D2FF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内部负载均衡器</a:t>
            </a:r>
            <a:endParaRPr lang="en-US" altLang="zh-CN" dirty="0"/>
          </a:p>
          <a:p>
            <a:r>
              <a:rPr lang="zh-CN" altLang="en-US" dirty="0"/>
              <a:t>用于公有云内部主机访问公网，</a:t>
            </a:r>
            <a:r>
              <a:rPr lang="en-US" altLang="zh-CN" dirty="0"/>
              <a:t>outbound</a:t>
            </a:r>
            <a:r>
              <a:rPr lang="zh-CN" altLang="en-US" dirty="0"/>
              <a:t>方向</a:t>
            </a:r>
            <a:endParaRPr lang="en-US" altLang="zh-CN" dirty="0"/>
          </a:p>
          <a:p>
            <a:r>
              <a:rPr lang="zh-CN" altLang="en-US" dirty="0"/>
              <a:t>类型：内部</a:t>
            </a:r>
            <a:endParaRPr lang="en-US" altLang="zh-CN" dirty="0"/>
          </a:p>
          <a:p>
            <a:r>
              <a:rPr lang="en-US" altLang="zh-CN" dirty="0"/>
              <a:t>SKU</a:t>
            </a:r>
            <a:r>
              <a:rPr lang="zh-CN" altLang="en-US" dirty="0"/>
              <a:t>：标准</a:t>
            </a:r>
            <a:endParaRPr lang="en-US" altLang="zh-CN" dirty="0"/>
          </a:p>
          <a:p>
            <a:r>
              <a:rPr lang="zh-CN" altLang="en-US" dirty="0"/>
              <a:t>设置静态</a:t>
            </a:r>
            <a:r>
              <a:rPr lang="en-US" altLang="zh-CN" dirty="0"/>
              <a:t>IP</a:t>
            </a:r>
            <a:r>
              <a:rPr lang="zh-CN" altLang="en-US" dirty="0"/>
              <a:t>地址，后续作为业务应用子网外访路由表的默认网关</a:t>
            </a:r>
            <a:endParaRPr lang="en-US" altLang="zh-CN" dirty="0"/>
          </a:p>
          <a:p>
            <a:r>
              <a:rPr lang="zh-CN" altLang="en-US" dirty="0"/>
              <a:t>负载均衡器的后端池、规则等，待部署</a:t>
            </a:r>
            <a:r>
              <a:rPr lang="en-US" altLang="zh-CN" dirty="0"/>
              <a:t>FortiGate VM</a:t>
            </a:r>
            <a:r>
              <a:rPr lang="zh-CN" altLang="en-US" dirty="0"/>
              <a:t>时配置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9053DD5-F83C-4705-B84D-3912E242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创建负载均衡器 </a:t>
            </a:r>
            <a:r>
              <a:rPr lang="en-US" altLang="zh-CN" dirty="0"/>
              <a:t>– </a:t>
            </a:r>
            <a:r>
              <a:rPr lang="zh-CN" altLang="en-US" dirty="0"/>
              <a:t>内部</a:t>
            </a:r>
          </a:p>
        </p:txBody>
      </p:sp>
    </p:spTree>
    <p:extLst>
      <p:ext uri="{BB962C8B-B14F-4D97-AF65-F5344CB8AC3E}">
        <p14:creationId xmlns:p14="http://schemas.microsoft.com/office/powerpoint/2010/main" val="217994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形用户界面, 应用程序&#10;&#10;描述已自动生成">
            <a:extLst>
              <a:ext uri="{FF2B5EF4-FFF2-40B4-BE49-F238E27FC236}">
                <a16:creationId xmlns:a16="http://schemas.microsoft.com/office/drawing/2014/main" id="{6E822423-99D6-4D75-9048-24CCD196D5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7594" y="1700213"/>
            <a:ext cx="4480538" cy="4351337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6F49FE-AB0E-4676-9A40-F19AC75AC9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创建虚拟机</a:t>
            </a:r>
            <a:endParaRPr lang="en-US" altLang="zh-CN" dirty="0"/>
          </a:p>
          <a:p>
            <a:r>
              <a:rPr lang="zh-CN" altLang="en-US" dirty="0"/>
              <a:t>映像在市场搜索</a:t>
            </a:r>
            <a:r>
              <a:rPr lang="en-US" altLang="zh-CN" dirty="0"/>
              <a:t>FortiGate</a:t>
            </a:r>
            <a:r>
              <a:rPr lang="zh-CN" altLang="en-US" dirty="0"/>
              <a:t>，选择</a:t>
            </a:r>
            <a:br>
              <a:rPr lang="en-US" altLang="zh-CN" dirty="0"/>
            </a:br>
            <a:r>
              <a:rPr lang="en-US" altLang="zh-CN" dirty="0"/>
              <a:t>Fortinet NGFW-FortiGate-6.0</a:t>
            </a:r>
            <a:r>
              <a:rPr lang="zh-CN" altLang="en-US" dirty="0"/>
              <a:t>（</a:t>
            </a:r>
            <a:r>
              <a:rPr lang="en-US" altLang="zh-CN" dirty="0"/>
              <a:t>BYOL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大小需要选择支持</a:t>
            </a:r>
            <a:r>
              <a:rPr lang="en-US" altLang="zh-CN" dirty="0"/>
              <a:t>4</a:t>
            </a:r>
            <a:r>
              <a:rPr lang="zh-CN" altLang="en-US" dirty="0"/>
              <a:t>个虚拟网卡的类型，例如</a:t>
            </a:r>
            <a:r>
              <a:rPr lang="en-US" altLang="zh-CN" dirty="0"/>
              <a:t>Standard_A4_v2</a:t>
            </a:r>
          </a:p>
          <a:p>
            <a:r>
              <a:rPr lang="zh-CN" altLang="en-US" dirty="0"/>
              <a:t>身份验证类型选择密码，初始化用户名密码，用于</a:t>
            </a:r>
            <a:r>
              <a:rPr lang="en-US" altLang="zh-CN" dirty="0"/>
              <a:t>FortiGate</a:t>
            </a:r>
            <a:r>
              <a:rPr lang="zh-CN" altLang="en-US" dirty="0"/>
              <a:t>管理登录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FD91C0C-2ED3-4E31-8C2E-58B02264D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FortiGate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768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tinet Theme">
  <a:themeElements>
    <a:clrScheme name="Custom 167">
      <a:dk1>
        <a:srgbClr val="253746"/>
      </a:dk1>
      <a:lt1>
        <a:srgbClr val="FFFFFF"/>
      </a:lt1>
      <a:dk2>
        <a:srgbClr val="003E51"/>
      </a:dk2>
      <a:lt2>
        <a:srgbClr val="6AD1E3"/>
      </a:lt2>
      <a:accent1>
        <a:srgbClr val="651D32"/>
      </a:accent1>
      <a:accent2>
        <a:srgbClr val="0071CE"/>
      </a:accent2>
      <a:accent3>
        <a:srgbClr val="002D74"/>
      </a:accent3>
      <a:accent4>
        <a:srgbClr val="9164CC"/>
      </a:accent4>
      <a:accent5>
        <a:srgbClr val="24135F"/>
      </a:accent5>
      <a:accent6>
        <a:srgbClr val="DA291C"/>
      </a:accent6>
      <a:hlink>
        <a:srgbClr val="0071CE"/>
      </a:hlink>
      <a:folHlink>
        <a:srgbClr val="9163C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spcBef>
            <a:spcPts val="300"/>
          </a:spcBef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 defTabSz="457189">
          <a:lnSpc>
            <a:spcPct val="95000"/>
          </a:lnSpc>
          <a:spcAft>
            <a:spcPts val="600"/>
          </a:spcAft>
          <a:defRPr sz="1400" dirty="0" smtClean="0">
            <a:solidFill>
              <a:srgbClr val="000000"/>
            </a:solidFill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0A87B996-0F7D-0B4C-AE60-DDA80FF33A7A}" vid="{0F1DD611-4A27-5E47-9F79-5E28042758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ABD14C2C2E1C724994C3319BB229CE79" ma:contentTypeVersion="17" ma:contentTypeDescription="新建文档。" ma:contentTypeScope="" ma:versionID="32ae6f442902c19c4914240ddfb95e08">
  <xsd:schema xmlns:xsd="http://www.w3.org/2001/XMLSchema" xmlns:xs="http://www.w3.org/2001/XMLSchema" xmlns:p="http://schemas.microsoft.com/office/2006/metadata/properties" xmlns:ns2="229957b2-cbe7-467d-b4ca-4a827ada6d04" xmlns:ns3="1a4dd24a-b1fe-4d67-a169-00ab15a98ac0" targetNamespace="http://schemas.microsoft.com/office/2006/metadata/properties" ma:root="true" ma:fieldsID="38d96436f661e65a8fd9c684699832ff" ns2:_="" ns3:_="">
    <xsd:import namespace="229957b2-cbe7-467d-b4ca-4a827ada6d04"/>
    <xsd:import namespace="1a4dd24a-b1fe-4d67-a169-00ab15a98a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9957b2-cbe7-467d-b4ca-4a827ada6d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图像标记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4dd24a-b1fe-4d67-a169-00ab15a98ac0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共享对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共享对象详细信息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1ac7fb81-4638-45a7-9eee-477d97bc740b}" ma:internalName="TaxCatchAll" ma:showField="CatchAllData" ma:web="1a4dd24a-b1fe-4d67-a169-00ab15a98a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4dd24a-b1fe-4d67-a169-00ab15a98ac0" xsi:nil="true"/>
    <lcf76f155ced4ddcb4097134ff3c332f xmlns="229957b2-cbe7-467d-b4ca-4a827ada6d0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AC90E3A-05EE-4EA1-A451-073067B6C236}"/>
</file>

<file path=customXml/itemProps2.xml><?xml version="1.0" encoding="utf-8"?>
<ds:datastoreItem xmlns:ds="http://schemas.openxmlformats.org/officeDocument/2006/customXml" ds:itemID="{C649BCEE-9FC1-4831-BA62-E4A2A1A4929F}"/>
</file>

<file path=customXml/itemProps3.xml><?xml version="1.0" encoding="utf-8"?>
<ds:datastoreItem xmlns:ds="http://schemas.openxmlformats.org/officeDocument/2006/customXml" ds:itemID="{22B5F833-21E8-4B9F-978B-E9286C742700}"/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1466</Words>
  <Application>Microsoft Office PowerPoint</Application>
  <PresentationFormat>宽屏</PresentationFormat>
  <Paragraphs>195</Paragraphs>
  <Slides>44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47" baseType="lpstr">
      <vt:lpstr>Arial</vt:lpstr>
      <vt:lpstr>Calibri</vt:lpstr>
      <vt:lpstr>Fortinet Theme</vt:lpstr>
      <vt:lpstr>FortiGate A-P Deployment</vt:lpstr>
      <vt:lpstr>FortiGate VM Azure 双机部署的3种模式</vt:lpstr>
      <vt:lpstr>架构图</vt:lpstr>
      <vt:lpstr>流量走向</vt:lpstr>
      <vt:lpstr>HA环境搭建</vt:lpstr>
      <vt:lpstr>创建虚拟网络 – VNET</vt:lpstr>
      <vt:lpstr>创建负载均衡器 – 公共</vt:lpstr>
      <vt:lpstr>创建负载均衡器 – 内部</vt:lpstr>
      <vt:lpstr>创建FortiGate</vt:lpstr>
      <vt:lpstr>创建FortiGate</vt:lpstr>
      <vt:lpstr>创建FortiGate</vt:lpstr>
      <vt:lpstr>登录FortiGate</vt:lpstr>
      <vt:lpstr>创建网络接口</vt:lpstr>
      <vt:lpstr>附加网络接口 – 停止FortiGate实例</vt:lpstr>
      <vt:lpstr>附加网络接口</vt:lpstr>
      <vt:lpstr>修改接口配置</vt:lpstr>
      <vt:lpstr>配置HA</vt:lpstr>
      <vt:lpstr>管理IP迁移</vt:lpstr>
      <vt:lpstr>配置管理网络安全组 – 为port4开放443和22管理端口</vt:lpstr>
      <vt:lpstr>查看HA状态</vt:lpstr>
      <vt:lpstr>业务配置与测试</vt:lpstr>
      <vt:lpstr>开启port1和port2网络接口的IP转发</vt:lpstr>
      <vt:lpstr>创建Linux虚拟机</vt:lpstr>
      <vt:lpstr>创建Linux</vt:lpstr>
      <vt:lpstr>入站配置（以Linux SSH访问为例）</vt:lpstr>
      <vt:lpstr>入站配置（以Linux SSH访问为例）</vt:lpstr>
      <vt:lpstr>入站配置（以Linux SSH访问为例）</vt:lpstr>
      <vt:lpstr>入站配置（以Linux SSH访问为例）</vt:lpstr>
      <vt:lpstr>入站配置（以Linux SSH访问为例）</vt:lpstr>
      <vt:lpstr>入站配置（以Linux SSH访问为例）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出站配置（Linux访问公网）</vt:lpstr>
      <vt:lpstr>测试入站访问</vt:lpstr>
      <vt:lpstr>测试出站访问</vt:lpstr>
      <vt:lpstr>查看防火墙流量日志</vt:lpstr>
      <vt:lpstr>Failover测试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FortiGate A-P Deployment</dc:title>
  <dc:creator>Yang Han</dc:creator>
  <cp:lastModifiedBy>Yang Han</cp:lastModifiedBy>
  <cp:revision>2</cp:revision>
  <dcterms:created xsi:type="dcterms:W3CDTF">2021-02-26T09:03:22Z</dcterms:created>
  <dcterms:modified xsi:type="dcterms:W3CDTF">2021-03-01T05:55:46Z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0x010100ABD14C2C2E1C724994C3319BB229CE79</vt:lpwstr>
  </property>
</Properties>
</file>

<file path=docProps/thumbnail.jpeg>
</file>